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5" r:id="rId13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33CC33"/>
    <a:srgbClr val="FFFFCC"/>
    <a:srgbClr val="FFE48F"/>
    <a:srgbClr val="99FF66"/>
    <a:srgbClr val="CC3300"/>
    <a:srgbClr val="0DFF7A"/>
    <a:srgbClr val="F64616"/>
    <a:srgbClr val="0CE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řední styl 2 – zvýraznění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674A4E-24E0-4D75-B964-0EE2CCC4DB69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DB127FEF-8873-4D72-A7CC-169EA2915EA4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r>
            <a:rPr lang="cs-CZ" b="1" dirty="0" smtClean="0"/>
            <a:t>Zastoupení v ČR</a:t>
          </a:r>
          <a:endParaRPr lang="cs-CZ" b="1" dirty="0"/>
        </a:p>
      </dgm:t>
    </dgm:pt>
    <dgm:pt modelId="{8D39BBDF-9F95-4B65-ADF1-051AA8A2A022}" type="parTrans" cxnId="{B9CE2962-33CB-4AB8-8F47-3A7F4CE2E241}">
      <dgm:prSet/>
      <dgm:spPr/>
      <dgm:t>
        <a:bodyPr/>
        <a:lstStyle/>
        <a:p>
          <a:endParaRPr lang="cs-CZ" b="1"/>
        </a:p>
      </dgm:t>
    </dgm:pt>
    <dgm:pt modelId="{EEEC4ACC-5FCA-48A1-8F43-8BD6CB1C99C7}" type="sibTrans" cxnId="{B9CE2962-33CB-4AB8-8F47-3A7F4CE2E241}">
      <dgm:prSet/>
      <dgm:spPr/>
      <dgm:t>
        <a:bodyPr/>
        <a:lstStyle/>
        <a:p>
          <a:endParaRPr lang="cs-CZ" b="1"/>
        </a:p>
      </dgm:t>
    </dgm:pt>
    <dgm:pt modelId="{4E4F107E-EBEB-4492-90CC-3F308A6CE28C}">
      <dgm:prSet phldrT="[Text]"/>
      <dgm:spPr/>
      <dgm:t>
        <a:bodyPr/>
        <a:lstStyle/>
        <a:p>
          <a:r>
            <a:rPr lang="cs-CZ" b="1" dirty="0" err="1" smtClean="0"/>
            <a:t>Fertirev</a:t>
          </a:r>
          <a:r>
            <a:rPr lang="cs-CZ" b="1" dirty="0" smtClean="0"/>
            <a:t> CEE</a:t>
          </a:r>
          <a:endParaRPr lang="cs-CZ" b="1" dirty="0"/>
        </a:p>
      </dgm:t>
    </dgm:pt>
    <dgm:pt modelId="{5908983A-D9A6-4078-AC46-4EE4B6926ED4}" type="parTrans" cxnId="{FA1372A2-2613-43DD-A6D3-D846B5BFFA52}">
      <dgm:prSet/>
      <dgm:spPr/>
      <dgm:t>
        <a:bodyPr/>
        <a:lstStyle/>
        <a:p>
          <a:endParaRPr lang="cs-CZ" b="1"/>
        </a:p>
      </dgm:t>
    </dgm:pt>
    <dgm:pt modelId="{BCB2F221-464C-4946-96C2-118198910059}" type="sibTrans" cxnId="{FA1372A2-2613-43DD-A6D3-D846B5BFFA52}">
      <dgm:prSet/>
      <dgm:spPr/>
      <dgm:t>
        <a:bodyPr/>
        <a:lstStyle/>
        <a:p>
          <a:endParaRPr lang="cs-CZ" b="1"/>
        </a:p>
      </dgm:t>
    </dgm:pt>
    <dgm:pt modelId="{C1F13C71-7137-48F0-B092-16ADB52F2C46}">
      <dgm:prSet phldrT="[Text]"/>
      <dgm:spPr>
        <a:blipFill rotWithShape="0">
          <a:blip xmlns:r="http://schemas.openxmlformats.org/officeDocument/2006/relationships" r:embed="rId2"/>
          <a:tile tx="0" ty="0" sx="100000" sy="100000" flip="none" algn="tl"/>
        </a:blipFill>
      </dgm:spPr>
      <dgm:t>
        <a:bodyPr/>
        <a:lstStyle/>
        <a:p>
          <a:r>
            <a:rPr lang="cs-CZ" b="1" dirty="0" smtClean="0"/>
            <a:t>Souběžný obchod</a:t>
          </a:r>
          <a:endParaRPr lang="cs-CZ" b="1" dirty="0"/>
        </a:p>
      </dgm:t>
    </dgm:pt>
    <dgm:pt modelId="{9A400265-327B-4CCF-816B-34BD9718A695}" type="parTrans" cxnId="{A0A70E76-FAFF-46B9-897B-ED4F4A934E2A}">
      <dgm:prSet/>
      <dgm:spPr/>
      <dgm:t>
        <a:bodyPr/>
        <a:lstStyle/>
        <a:p>
          <a:endParaRPr lang="cs-CZ" b="1"/>
        </a:p>
      </dgm:t>
    </dgm:pt>
    <dgm:pt modelId="{00850E71-D1E7-4E8B-B161-9B22E77039A3}" type="sibTrans" cxnId="{A0A70E76-FAFF-46B9-897B-ED4F4A934E2A}">
      <dgm:prSet/>
      <dgm:spPr/>
      <dgm:t>
        <a:bodyPr/>
        <a:lstStyle/>
        <a:p>
          <a:endParaRPr lang="cs-CZ" b="1"/>
        </a:p>
      </dgm:t>
    </dgm:pt>
    <dgm:pt modelId="{7DB40CA8-54C9-4089-AB52-E3DCDBD32A8D}">
      <dgm:prSet phldrT="[Text]"/>
      <dgm:spPr/>
      <dgm:t>
        <a:bodyPr/>
        <a:lstStyle/>
        <a:p>
          <a:r>
            <a:rPr lang="cs-CZ" b="1" dirty="0" err="1" smtClean="0"/>
            <a:t>Osadkowski</a:t>
          </a:r>
          <a:r>
            <a:rPr lang="cs-CZ" b="1" dirty="0" smtClean="0"/>
            <a:t> SA</a:t>
          </a:r>
          <a:endParaRPr lang="cs-CZ" b="1" dirty="0"/>
        </a:p>
      </dgm:t>
    </dgm:pt>
    <dgm:pt modelId="{F37C1948-9F86-4986-B4C8-E2DD1538B588}" type="parTrans" cxnId="{67467B4E-FF9B-41CB-9C74-08E7E8C0429E}">
      <dgm:prSet/>
      <dgm:spPr/>
      <dgm:t>
        <a:bodyPr/>
        <a:lstStyle/>
        <a:p>
          <a:endParaRPr lang="cs-CZ" b="1"/>
        </a:p>
      </dgm:t>
    </dgm:pt>
    <dgm:pt modelId="{843CCD30-0322-4E46-B2DB-C1A00B0B176E}" type="sibTrans" cxnId="{67467B4E-FF9B-41CB-9C74-08E7E8C0429E}">
      <dgm:prSet/>
      <dgm:spPr/>
      <dgm:t>
        <a:bodyPr/>
        <a:lstStyle/>
        <a:p>
          <a:endParaRPr lang="cs-CZ" b="1"/>
        </a:p>
      </dgm:t>
    </dgm:pt>
    <dgm:pt modelId="{F119CFDD-8294-4D80-B659-E7E12A643154}">
      <dgm:prSet phldrT="[Text]"/>
      <dgm:spPr/>
      <dgm:t>
        <a:bodyPr/>
        <a:lstStyle/>
        <a:p>
          <a:r>
            <a:rPr lang="cs-CZ" b="1" dirty="0" err="1" smtClean="0"/>
            <a:t>Stefes</a:t>
          </a:r>
          <a:r>
            <a:rPr lang="cs-CZ" b="1" dirty="0" smtClean="0"/>
            <a:t> </a:t>
          </a:r>
          <a:r>
            <a:rPr lang="cs-CZ" b="1" dirty="0" err="1" smtClean="0"/>
            <a:t>GmbH</a:t>
          </a:r>
          <a:endParaRPr lang="cs-CZ" b="1" dirty="0"/>
        </a:p>
      </dgm:t>
    </dgm:pt>
    <dgm:pt modelId="{D9BFF4FB-1C05-4C5A-90B9-78B812BF2245}" type="parTrans" cxnId="{769EE334-5EF1-41BD-8CB3-4958F63F55F0}">
      <dgm:prSet/>
      <dgm:spPr/>
      <dgm:t>
        <a:bodyPr/>
        <a:lstStyle/>
        <a:p>
          <a:endParaRPr lang="cs-CZ" b="1"/>
        </a:p>
      </dgm:t>
    </dgm:pt>
    <dgm:pt modelId="{9A117BA4-51B7-4502-9B4C-114456AD2793}" type="sibTrans" cxnId="{769EE334-5EF1-41BD-8CB3-4958F63F55F0}">
      <dgm:prSet/>
      <dgm:spPr/>
      <dgm:t>
        <a:bodyPr/>
        <a:lstStyle/>
        <a:p>
          <a:endParaRPr lang="cs-CZ" b="1"/>
        </a:p>
      </dgm:t>
    </dgm:pt>
    <dgm:pt modelId="{0097A671-ED94-4FE8-8E2F-B0610FD18B76}">
      <dgm:prSet phldrT="[Text]"/>
      <dgm:spPr>
        <a:blipFill rotWithShape="0">
          <a:blip xmlns:r="http://schemas.openxmlformats.org/officeDocument/2006/relationships" r:embed="rId3"/>
          <a:tile tx="0" ty="0" sx="100000" sy="100000" flip="none" algn="tl"/>
        </a:blipFill>
      </dgm:spPr>
      <dgm:t>
        <a:bodyPr/>
        <a:lstStyle/>
        <a:p>
          <a:r>
            <a:rPr lang="cs-CZ" b="1" dirty="0" smtClean="0"/>
            <a:t>Smluvní spolupráce</a:t>
          </a:r>
          <a:endParaRPr lang="cs-CZ" b="1" dirty="0"/>
        </a:p>
      </dgm:t>
    </dgm:pt>
    <dgm:pt modelId="{6A039A55-C7B3-4CD5-8D21-3CFBACD28E39}" type="parTrans" cxnId="{A3EE4D2B-F6A7-4216-8F8C-95CA7104955C}">
      <dgm:prSet/>
      <dgm:spPr/>
      <dgm:t>
        <a:bodyPr/>
        <a:lstStyle/>
        <a:p>
          <a:endParaRPr lang="cs-CZ" b="1"/>
        </a:p>
      </dgm:t>
    </dgm:pt>
    <dgm:pt modelId="{D055363D-560C-475F-A463-871FC4187D4A}" type="sibTrans" cxnId="{A3EE4D2B-F6A7-4216-8F8C-95CA7104955C}">
      <dgm:prSet/>
      <dgm:spPr/>
      <dgm:t>
        <a:bodyPr/>
        <a:lstStyle/>
        <a:p>
          <a:endParaRPr lang="cs-CZ" b="1"/>
        </a:p>
      </dgm:t>
    </dgm:pt>
    <dgm:pt modelId="{BDAF71ED-74D1-4551-8494-5DF0A2D6ED1A}">
      <dgm:prSet phldrT="[Text]"/>
      <dgm:spPr/>
      <dgm:t>
        <a:bodyPr/>
        <a:lstStyle/>
        <a:p>
          <a:r>
            <a:rPr lang="cs-CZ" b="1" dirty="0" err="1" smtClean="0"/>
            <a:t>Rotam</a:t>
          </a:r>
          <a:r>
            <a:rPr lang="cs-CZ" b="1" dirty="0" smtClean="0"/>
            <a:t> </a:t>
          </a:r>
          <a:r>
            <a:rPr lang="cs-CZ" b="1" dirty="0" err="1" smtClean="0"/>
            <a:t>CropSiences</a:t>
          </a:r>
          <a:r>
            <a:rPr lang="cs-CZ" b="1" dirty="0" smtClean="0"/>
            <a:t> Ltd </a:t>
          </a:r>
          <a:endParaRPr lang="cs-CZ" b="1" dirty="0"/>
        </a:p>
      </dgm:t>
    </dgm:pt>
    <dgm:pt modelId="{49D12D90-1141-413D-945B-65CC93EA0968}" type="parTrans" cxnId="{97EC33E7-F06E-4303-A663-9CF88076F653}">
      <dgm:prSet/>
      <dgm:spPr/>
      <dgm:t>
        <a:bodyPr/>
        <a:lstStyle/>
        <a:p>
          <a:endParaRPr lang="cs-CZ" b="1"/>
        </a:p>
      </dgm:t>
    </dgm:pt>
    <dgm:pt modelId="{FE2F955E-C2BF-404E-8400-AB56D44CCACA}" type="sibTrans" cxnId="{97EC33E7-F06E-4303-A663-9CF88076F653}">
      <dgm:prSet/>
      <dgm:spPr/>
      <dgm:t>
        <a:bodyPr/>
        <a:lstStyle/>
        <a:p>
          <a:endParaRPr lang="cs-CZ" b="1"/>
        </a:p>
      </dgm:t>
    </dgm:pt>
    <dgm:pt modelId="{C122E5F6-C70C-4965-AE12-B25C9E42FE08}">
      <dgm:prSet phldrT="[Text]"/>
      <dgm:spPr/>
      <dgm:t>
        <a:bodyPr/>
        <a:lstStyle/>
        <a:p>
          <a:r>
            <a:rPr lang="cs-CZ" b="1" dirty="0" err="1" smtClean="0"/>
            <a:t>Stefes</a:t>
          </a:r>
          <a:r>
            <a:rPr lang="cs-CZ" b="1" dirty="0" smtClean="0"/>
            <a:t> </a:t>
          </a:r>
          <a:r>
            <a:rPr lang="cs-CZ" b="1" dirty="0" err="1" smtClean="0"/>
            <a:t>GmbH</a:t>
          </a:r>
          <a:endParaRPr lang="cs-CZ" b="1" dirty="0"/>
        </a:p>
      </dgm:t>
    </dgm:pt>
    <dgm:pt modelId="{5AB04516-C246-4F99-BE28-852358F207D0}" type="parTrans" cxnId="{E665797D-1098-4529-8921-CE6E88891BED}">
      <dgm:prSet/>
      <dgm:spPr/>
      <dgm:t>
        <a:bodyPr/>
        <a:lstStyle/>
        <a:p>
          <a:endParaRPr lang="cs-CZ"/>
        </a:p>
      </dgm:t>
    </dgm:pt>
    <dgm:pt modelId="{13CFC34E-E8BC-4109-82F1-16541C36EC93}" type="sibTrans" cxnId="{E665797D-1098-4529-8921-CE6E88891BED}">
      <dgm:prSet/>
      <dgm:spPr/>
      <dgm:t>
        <a:bodyPr/>
        <a:lstStyle/>
        <a:p>
          <a:endParaRPr lang="cs-CZ"/>
        </a:p>
      </dgm:t>
    </dgm:pt>
    <dgm:pt modelId="{CFEBEF90-0736-44E9-9014-2EEE6CDAFAC3}" type="pres">
      <dgm:prSet presAssocID="{C0674A4E-24E0-4D75-B964-0EE2CCC4DB6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cs-CZ"/>
        </a:p>
      </dgm:t>
    </dgm:pt>
    <dgm:pt modelId="{16C348D9-900B-4DB3-9A42-E0CCDE411EB5}" type="pres">
      <dgm:prSet presAssocID="{DB127FEF-8873-4D72-A7CC-169EA2915EA4}" presName="circle1" presStyleLbl="node1" presStyleIdx="0" presStyleCnt="3"/>
      <dgm:spPr>
        <a:solidFill>
          <a:srgbClr val="33CC33"/>
        </a:solidFill>
      </dgm:spPr>
    </dgm:pt>
    <dgm:pt modelId="{8B969871-E580-41D6-8A00-2965A6ECDC67}" type="pres">
      <dgm:prSet presAssocID="{DB127FEF-8873-4D72-A7CC-169EA2915EA4}" presName="space" presStyleCnt="0"/>
      <dgm:spPr/>
    </dgm:pt>
    <dgm:pt modelId="{FC5F92C7-9D89-4331-8BA2-CB57E066C713}" type="pres">
      <dgm:prSet presAssocID="{DB127FEF-8873-4D72-A7CC-169EA2915EA4}" presName="rect1" presStyleLbl="alignAcc1" presStyleIdx="0" presStyleCnt="3"/>
      <dgm:spPr/>
      <dgm:t>
        <a:bodyPr/>
        <a:lstStyle/>
        <a:p>
          <a:endParaRPr lang="cs-CZ"/>
        </a:p>
      </dgm:t>
    </dgm:pt>
    <dgm:pt modelId="{4B891A0C-07B6-4895-AC95-B5B805A0FFB8}" type="pres">
      <dgm:prSet presAssocID="{C1F13C71-7137-48F0-B092-16ADB52F2C46}" presName="vertSpace2" presStyleLbl="node1" presStyleIdx="0" presStyleCnt="3"/>
      <dgm:spPr/>
    </dgm:pt>
    <dgm:pt modelId="{C596B361-0526-463D-A1A2-F59D6DFE75DF}" type="pres">
      <dgm:prSet presAssocID="{C1F13C71-7137-48F0-B092-16ADB52F2C46}" presName="circle2" presStyleLbl="node1" presStyleIdx="1" presStyleCnt="3"/>
      <dgm:spPr>
        <a:solidFill>
          <a:srgbClr val="FF6600"/>
        </a:solidFill>
      </dgm:spPr>
    </dgm:pt>
    <dgm:pt modelId="{C5EB9AC6-A6DB-4E55-893D-82A5F8209574}" type="pres">
      <dgm:prSet presAssocID="{C1F13C71-7137-48F0-B092-16ADB52F2C46}" presName="rect2" presStyleLbl="alignAcc1" presStyleIdx="1" presStyleCnt="3"/>
      <dgm:spPr/>
      <dgm:t>
        <a:bodyPr/>
        <a:lstStyle/>
        <a:p>
          <a:endParaRPr lang="cs-CZ"/>
        </a:p>
      </dgm:t>
    </dgm:pt>
    <dgm:pt modelId="{E5616013-BF95-408B-949F-B3807B135BD9}" type="pres">
      <dgm:prSet presAssocID="{0097A671-ED94-4FE8-8E2F-B0610FD18B76}" presName="vertSpace3" presStyleLbl="node1" presStyleIdx="1" presStyleCnt="3"/>
      <dgm:spPr/>
    </dgm:pt>
    <dgm:pt modelId="{C430C8FD-A72E-4760-94FD-621375C619BB}" type="pres">
      <dgm:prSet presAssocID="{0097A671-ED94-4FE8-8E2F-B0610FD18B76}" presName="circle3" presStyleLbl="node1" presStyleIdx="2" presStyleCnt="3"/>
      <dgm:spPr>
        <a:solidFill>
          <a:srgbClr val="FFFF00"/>
        </a:solidFill>
      </dgm:spPr>
    </dgm:pt>
    <dgm:pt modelId="{E1AD5944-7C31-425F-880B-13AF04EF78A3}" type="pres">
      <dgm:prSet presAssocID="{0097A671-ED94-4FE8-8E2F-B0610FD18B76}" presName="rect3" presStyleLbl="alignAcc1" presStyleIdx="2" presStyleCnt="3"/>
      <dgm:spPr/>
      <dgm:t>
        <a:bodyPr/>
        <a:lstStyle/>
        <a:p>
          <a:endParaRPr lang="cs-CZ"/>
        </a:p>
      </dgm:t>
    </dgm:pt>
    <dgm:pt modelId="{A3632C35-4DC8-40C9-9D86-4E296A35BF82}" type="pres">
      <dgm:prSet presAssocID="{DB127FEF-8873-4D72-A7CC-169EA2915EA4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C682936F-974D-4A51-8E93-5325EC30862B}" type="pres">
      <dgm:prSet presAssocID="{DB127FEF-8873-4D72-A7CC-169EA2915EA4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38898067-1DAC-4222-A0AC-C6B7C7545065}" type="pres">
      <dgm:prSet presAssocID="{C1F13C71-7137-48F0-B092-16ADB52F2C46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C4A62E2E-9FB4-45F9-86CB-1DAADDC49C46}" type="pres">
      <dgm:prSet presAssocID="{C1F13C71-7137-48F0-B092-16ADB52F2C46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208E2BC2-82EA-4016-85C2-5A56BD7929E8}" type="pres">
      <dgm:prSet presAssocID="{0097A671-ED94-4FE8-8E2F-B0610FD18B76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10466EB5-E401-4E5F-9A4E-AE8FCA1A81CB}" type="pres">
      <dgm:prSet presAssocID="{0097A671-ED94-4FE8-8E2F-B0610FD18B76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78D75563-53B5-410B-BE2A-28BC54D2EAFB}" type="presOf" srcId="{C1F13C71-7137-48F0-B092-16ADB52F2C46}" destId="{C5EB9AC6-A6DB-4E55-893D-82A5F8209574}" srcOrd="0" destOrd="0" presId="urn:microsoft.com/office/officeart/2005/8/layout/target3"/>
    <dgm:cxn modelId="{B25F4D7E-8740-4B79-B806-F8B81E148F04}" type="presOf" srcId="{0097A671-ED94-4FE8-8E2F-B0610FD18B76}" destId="{E1AD5944-7C31-425F-880B-13AF04EF78A3}" srcOrd="0" destOrd="0" presId="urn:microsoft.com/office/officeart/2005/8/layout/target3"/>
    <dgm:cxn modelId="{B9CE2962-33CB-4AB8-8F47-3A7F4CE2E241}" srcId="{C0674A4E-24E0-4D75-B964-0EE2CCC4DB69}" destId="{DB127FEF-8873-4D72-A7CC-169EA2915EA4}" srcOrd="0" destOrd="0" parTransId="{8D39BBDF-9F95-4B65-ADF1-051AA8A2A022}" sibTransId="{EEEC4ACC-5FCA-48A1-8F43-8BD6CB1C99C7}"/>
    <dgm:cxn modelId="{69484F1C-AAA0-4C35-A78B-AAEE2737ADF5}" type="presOf" srcId="{DB127FEF-8873-4D72-A7CC-169EA2915EA4}" destId="{A3632C35-4DC8-40C9-9D86-4E296A35BF82}" srcOrd="1" destOrd="0" presId="urn:microsoft.com/office/officeart/2005/8/layout/target3"/>
    <dgm:cxn modelId="{8C1D9C21-5389-4509-8E58-B7BAB02948F3}" type="presOf" srcId="{C1F13C71-7137-48F0-B092-16ADB52F2C46}" destId="{38898067-1DAC-4222-A0AC-C6B7C7545065}" srcOrd="1" destOrd="0" presId="urn:microsoft.com/office/officeart/2005/8/layout/target3"/>
    <dgm:cxn modelId="{A3EE4D2B-F6A7-4216-8F8C-95CA7104955C}" srcId="{C0674A4E-24E0-4D75-B964-0EE2CCC4DB69}" destId="{0097A671-ED94-4FE8-8E2F-B0610FD18B76}" srcOrd="2" destOrd="0" parTransId="{6A039A55-C7B3-4CD5-8D21-3CFBACD28E39}" sibTransId="{D055363D-560C-475F-A463-871FC4187D4A}"/>
    <dgm:cxn modelId="{49F864E9-FAAF-4414-BBA7-0B1E45FAAAB0}" type="presOf" srcId="{DB127FEF-8873-4D72-A7CC-169EA2915EA4}" destId="{FC5F92C7-9D89-4331-8BA2-CB57E066C713}" srcOrd="0" destOrd="0" presId="urn:microsoft.com/office/officeart/2005/8/layout/target3"/>
    <dgm:cxn modelId="{F165266B-493B-49E4-B997-459B06FFDEF7}" type="presOf" srcId="{C122E5F6-C70C-4965-AE12-B25C9E42FE08}" destId="{C682936F-974D-4A51-8E93-5325EC30862B}" srcOrd="0" destOrd="1" presId="urn:microsoft.com/office/officeart/2005/8/layout/target3"/>
    <dgm:cxn modelId="{DFDC255C-6F98-4205-954A-B62F4517A261}" type="presOf" srcId="{BDAF71ED-74D1-4551-8494-5DF0A2D6ED1A}" destId="{10466EB5-E401-4E5F-9A4E-AE8FCA1A81CB}" srcOrd="0" destOrd="0" presId="urn:microsoft.com/office/officeart/2005/8/layout/target3"/>
    <dgm:cxn modelId="{769EE334-5EF1-41BD-8CB3-4958F63F55F0}" srcId="{C1F13C71-7137-48F0-B092-16ADB52F2C46}" destId="{F119CFDD-8294-4D80-B659-E7E12A643154}" srcOrd="1" destOrd="0" parTransId="{D9BFF4FB-1C05-4C5A-90B9-78B812BF2245}" sibTransId="{9A117BA4-51B7-4502-9B4C-114456AD2793}"/>
    <dgm:cxn modelId="{0DFFED07-6F77-4A80-810C-9B50C6F05CB6}" type="presOf" srcId="{7DB40CA8-54C9-4089-AB52-E3DCDBD32A8D}" destId="{C4A62E2E-9FB4-45F9-86CB-1DAADDC49C46}" srcOrd="0" destOrd="0" presId="urn:microsoft.com/office/officeart/2005/8/layout/target3"/>
    <dgm:cxn modelId="{67467B4E-FF9B-41CB-9C74-08E7E8C0429E}" srcId="{C1F13C71-7137-48F0-B092-16ADB52F2C46}" destId="{7DB40CA8-54C9-4089-AB52-E3DCDBD32A8D}" srcOrd="0" destOrd="0" parTransId="{F37C1948-9F86-4986-B4C8-E2DD1538B588}" sibTransId="{843CCD30-0322-4E46-B2DB-C1A00B0B176E}"/>
    <dgm:cxn modelId="{55D5658B-1DF8-4CCE-BC4F-E19E63E45CC9}" type="presOf" srcId="{F119CFDD-8294-4D80-B659-E7E12A643154}" destId="{C4A62E2E-9FB4-45F9-86CB-1DAADDC49C46}" srcOrd="0" destOrd="1" presId="urn:microsoft.com/office/officeart/2005/8/layout/target3"/>
    <dgm:cxn modelId="{694C7799-85FA-48D6-ACA1-2BB267509294}" type="presOf" srcId="{C0674A4E-24E0-4D75-B964-0EE2CCC4DB69}" destId="{CFEBEF90-0736-44E9-9014-2EEE6CDAFAC3}" srcOrd="0" destOrd="0" presId="urn:microsoft.com/office/officeart/2005/8/layout/target3"/>
    <dgm:cxn modelId="{666825F6-641E-494A-82E9-C58573EEB67C}" type="presOf" srcId="{0097A671-ED94-4FE8-8E2F-B0610FD18B76}" destId="{208E2BC2-82EA-4016-85C2-5A56BD7929E8}" srcOrd="1" destOrd="0" presId="urn:microsoft.com/office/officeart/2005/8/layout/target3"/>
    <dgm:cxn modelId="{FA1372A2-2613-43DD-A6D3-D846B5BFFA52}" srcId="{DB127FEF-8873-4D72-A7CC-169EA2915EA4}" destId="{4E4F107E-EBEB-4492-90CC-3F308A6CE28C}" srcOrd="0" destOrd="0" parTransId="{5908983A-D9A6-4078-AC46-4EE4B6926ED4}" sibTransId="{BCB2F221-464C-4946-96C2-118198910059}"/>
    <dgm:cxn modelId="{F9909573-8268-43FF-88A8-8EF068B87DF3}" type="presOf" srcId="{4E4F107E-EBEB-4492-90CC-3F308A6CE28C}" destId="{C682936F-974D-4A51-8E93-5325EC30862B}" srcOrd="0" destOrd="0" presId="urn:microsoft.com/office/officeart/2005/8/layout/target3"/>
    <dgm:cxn modelId="{97EC33E7-F06E-4303-A663-9CF88076F653}" srcId="{0097A671-ED94-4FE8-8E2F-B0610FD18B76}" destId="{BDAF71ED-74D1-4551-8494-5DF0A2D6ED1A}" srcOrd="0" destOrd="0" parTransId="{49D12D90-1141-413D-945B-65CC93EA0968}" sibTransId="{FE2F955E-C2BF-404E-8400-AB56D44CCACA}"/>
    <dgm:cxn modelId="{A0A70E76-FAFF-46B9-897B-ED4F4A934E2A}" srcId="{C0674A4E-24E0-4D75-B964-0EE2CCC4DB69}" destId="{C1F13C71-7137-48F0-B092-16ADB52F2C46}" srcOrd="1" destOrd="0" parTransId="{9A400265-327B-4CCF-816B-34BD9718A695}" sibTransId="{00850E71-D1E7-4E8B-B161-9B22E77039A3}"/>
    <dgm:cxn modelId="{E665797D-1098-4529-8921-CE6E88891BED}" srcId="{DB127FEF-8873-4D72-A7CC-169EA2915EA4}" destId="{C122E5F6-C70C-4965-AE12-B25C9E42FE08}" srcOrd="1" destOrd="0" parTransId="{5AB04516-C246-4F99-BE28-852358F207D0}" sibTransId="{13CFC34E-E8BC-4109-82F1-16541C36EC93}"/>
    <dgm:cxn modelId="{6C21DC74-B667-4628-AD7C-D069D4C6C804}" type="presParOf" srcId="{CFEBEF90-0736-44E9-9014-2EEE6CDAFAC3}" destId="{16C348D9-900B-4DB3-9A42-E0CCDE411EB5}" srcOrd="0" destOrd="0" presId="urn:microsoft.com/office/officeart/2005/8/layout/target3"/>
    <dgm:cxn modelId="{EF09B464-CA5A-4242-B3E6-00D1113CD953}" type="presParOf" srcId="{CFEBEF90-0736-44E9-9014-2EEE6CDAFAC3}" destId="{8B969871-E580-41D6-8A00-2965A6ECDC67}" srcOrd="1" destOrd="0" presId="urn:microsoft.com/office/officeart/2005/8/layout/target3"/>
    <dgm:cxn modelId="{82A0BA86-ED8B-4424-B330-3BE6A8F7409D}" type="presParOf" srcId="{CFEBEF90-0736-44E9-9014-2EEE6CDAFAC3}" destId="{FC5F92C7-9D89-4331-8BA2-CB57E066C713}" srcOrd="2" destOrd="0" presId="urn:microsoft.com/office/officeart/2005/8/layout/target3"/>
    <dgm:cxn modelId="{B49E564B-2E26-41C5-88B6-2167CD341F01}" type="presParOf" srcId="{CFEBEF90-0736-44E9-9014-2EEE6CDAFAC3}" destId="{4B891A0C-07B6-4895-AC95-B5B805A0FFB8}" srcOrd="3" destOrd="0" presId="urn:microsoft.com/office/officeart/2005/8/layout/target3"/>
    <dgm:cxn modelId="{E6343FE5-829C-4761-9FE8-AB6E41E36E71}" type="presParOf" srcId="{CFEBEF90-0736-44E9-9014-2EEE6CDAFAC3}" destId="{C596B361-0526-463D-A1A2-F59D6DFE75DF}" srcOrd="4" destOrd="0" presId="urn:microsoft.com/office/officeart/2005/8/layout/target3"/>
    <dgm:cxn modelId="{F4BC17B0-374E-40C4-A430-63BA0824A7AD}" type="presParOf" srcId="{CFEBEF90-0736-44E9-9014-2EEE6CDAFAC3}" destId="{C5EB9AC6-A6DB-4E55-893D-82A5F8209574}" srcOrd="5" destOrd="0" presId="urn:microsoft.com/office/officeart/2005/8/layout/target3"/>
    <dgm:cxn modelId="{DED50EE6-1189-44EB-8B2B-4D2DAC8F9F01}" type="presParOf" srcId="{CFEBEF90-0736-44E9-9014-2EEE6CDAFAC3}" destId="{E5616013-BF95-408B-949F-B3807B135BD9}" srcOrd="6" destOrd="0" presId="urn:microsoft.com/office/officeart/2005/8/layout/target3"/>
    <dgm:cxn modelId="{577D7D78-EBD6-4784-8B82-800A8E1AC8E3}" type="presParOf" srcId="{CFEBEF90-0736-44E9-9014-2EEE6CDAFAC3}" destId="{C430C8FD-A72E-4760-94FD-621375C619BB}" srcOrd="7" destOrd="0" presId="urn:microsoft.com/office/officeart/2005/8/layout/target3"/>
    <dgm:cxn modelId="{EFC6AFBB-DE51-42F3-BA4E-BFD00EEACCC9}" type="presParOf" srcId="{CFEBEF90-0736-44E9-9014-2EEE6CDAFAC3}" destId="{E1AD5944-7C31-425F-880B-13AF04EF78A3}" srcOrd="8" destOrd="0" presId="urn:microsoft.com/office/officeart/2005/8/layout/target3"/>
    <dgm:cxn modelId="{E424375F-19E6-4A2F-83E4-8FB6E8642296}" type="presParOf" srcId="{CFEBEF90-0736-44E9-9014-2EEE6CDAFAC3}" destId="{A3632C35-4DC8-40C9-9D86-4E296A35BF82}" srcOrd="9" destOrd="0" presId="urn:microsoft.com/office/officeart/2005/8/layout/target3"/>
    <dgm:cxn modelId="{38870F0A-1BD9-4F34-9732-78F83CD5E2F2}" type="presParOf" srcId="{CFEBEF90-0736-44E9-9014-2EEE6CDAFAC3}" destId="{C682936F-974D-4A51-8E93-5325EC30862B}" srcOrd="10" destOrd="0" presId="urn:microsoft.com/office/officeart/2005/8/layout/target3"/>
    <dgm:cxn modelId="{5026BAD4-C8F6-41BD-A7D0-2C950BBE6D5F}" type="presParOf" srcId="{CFEBEF90-0736-44E9-9014-2EEE6CDAFAC3}" destId="{38898067-1DAC-4222-A0AC-C6B7C7545065}" srcOrd="11" destOrd="0" presId="urn:microsoft.com/office/officeart/2005/8/layout/target3"/>
    <dgm:cxn modelId="{4AC01A38-B9C6-4D9F-AF84-0D971C60C626}" type="presParOf" srcId="{CFEBEF90-0736-44E9-9014-2EEE6CDAFAC3}" destId="{C4A62E2E-9FB4-45F9-86CB-1DAADDC49C46}" srcOrd="12" destOrd="0" presId="urn:microsoft.com/office/officeart/2005/8/layout/target3"/>
    <dgm:cxn modelId="{91146BDA-85F1-4F54-A55C-3DC68F9F874A}" type="presParOf" srcId="{CFEBEF90-0736-44E9-9014-2EEE6CDAFAC3}" destId="{208E2BC2-82EA-4016-85C2-5A56BD7929E8}" srcOrd="13" destOrd="0" presId="urn:microsoft.com/office/officeart/2005/8/layout/target3"/>
    <dgm:cxn modelId="{5EE3D372-92C7-4666-B429-DB481D228B01}" type="presParOf" srcId="{CFEBEF90-0736-44E9-9014-2EEE6CDAFAC3}" destId="{10466EB5-E401-4E5F-9A4E-AE8FCA1A81CB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3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348D9-900B-4DB3-9A42-E0CCDE411EB5}">
      <dsp:nvSpPr>
        <dsp:cNvPr id="0" name=""/>
        <dsp:cNvSpPr/>
      </dsp:nvSpPr>
      <dsp:spPr>
        <a:xfrm>
          <a:off x="0" y="202522"/>
          <a:ext cx="1799793" cy="1799793"/>
        </a:xfrm>
        <a:prstGeom prst="pie">
          <a:avLst>
            <a:gd name="adj1" fmla="val 5400000"/>
            <a:gd name="adj2" fmla="val 16200000"/>
          </a:avLst>
        </a:prstGeom>
        <a:solidFill>
          <a:srgbClr val="33CC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F92C7-9D89-4331-8BA2-CB57E066C713}">
      <dsp:nvSpPr>
        <dsp:cNvPr id="0" name=""/>
        <dsp:cNvSpPr/>
      </dsp:nvSpPr>
      <dsp:spPr>
        <a:xfrm>
          <a:off x="899896" y="202522"/>
          <a:ext cx="2099759" cy="1799793"/>
        </a:xfrm>
        <a:prstGeom prst="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500" b="1" kern="1200" dirty="0" smtClean="0"/>
            <a:t>Zastoupení v ČR</a:t>
          </a:r>
          <a:endParaRPr lang="cs-CZ" sz="1500" b="1" kern="1200" dirty="0"/>
        </a:p>
      </dsp:txBody>
      <dsp:txXfrm>
        <a:off x="899896" y="202522"/>
        <a:ext cx="1049879" cy="539939"/>
      </dsp:txXfrm>
    </dsp:sp>
    <dsp:sp modelId="{C596B361-0526-463D-A1A2-F59D6DFE75DF}">
      <dsp:nvSpPr>
        <dsp:cNvPr id="0" name=""/>
        <dsp:cNvSpPr/>
      </dsp:nvSpPr>
      <dsp:spPr>
        <a:xfrm>
          <a:off x="314964" y="742461"/>
          <a:ext cx="1169864" cy="1169864"/>
        </a:xfrm>
        <a:prstGeom prst="pie">
          <a:avLst>
            <a:gd name="adj1" fmla="val 5400000"/>
            <a:gd name="adj2" fmla="val 16200000"/>
          </a:avLst>
        </a:prstGeom>
        <a:solidFill>
          <a:srgbClr val="FF66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B9AC6-A6DB-4E55-893D-82A5F8209574}">
      <dsp:nvSpPr>
        <dsp:cNvPr id="0" name=""/>
        <dsp:cNvSpPr/>
      </dsp:nvSpPr>
      <dsp:spPr>
        <a:xfrm>
          <a:off x="899896" y="742461"/>
          <a:ext cx="2099759" cy="1169864"/>
        </a:xfrm>
        <a:prstGeom prst="rect">
          <a:avLst/>
        </a:prstGeom>
        <a:blipFill rotWithShape="0">
          <a:blip xmlns:r="http://schemas.openxmlformats.org/officeDocument/2006/relationships" r:embed="rId2"/>
          <a:tile tx="0" ty="0" sx="100000" sy="100000" flip="none" algn="tl"/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500" b="1" kern="1200" dirty="0" smtClean="0"/>
            <a:t>Souběžný obchod</a:t>
          </a:r>
          <a:endParaRPr lang="cs-CZ" sz="1500" b="1" kern="1200" dirty="0"/>
        </a:p>
      </dsp:txBody>
      <dsp:txXfrm>
        <a:off x="899896" y="742461"/>
        <a:ext cx="1049879" cy="539937"/>
      </dsp:txXfrm>
    </dsp:sp>
    <dsp:sp modelId="{C430C8FD-A72E-4760-94FD-621375C619BB}">
      <dsp:nvSpPr>
        <dsp:cNvPr id="0" name=""/>
        <dsp:cNvSpPr/>
      </dsp:nvSpPr>
      <dsp:spPr>
        <a:xfrm>
          <a:off x="629928" y="1282398"/>
          <a:ext cx="539937" cy="539937"/>
        </a:xfrm>
        <a:prstGeom prst="pie">
          <a:avLst>
            <a:gd name="adj1" fmla="val 5400000"/>
            <a:gd name="adj2" fmla="val 16200000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D5944-7C31-425F-880B-13AF04EF78A3}">
      <dsp:nvSpPr>
        <dsp:cNvPr id="0" name=""/>
        <dsp:cNvSpPr/>
      </dsp:nvSpPr>
      <dsp:spPr>
        <a:xfrm>
          <a:off x="899896" y="1282398"/>
          <a:ext cx="2099759" cy="539937"/>
        </a:xfrm>
        <a:prstGeom prst="rect">
          <a:avLst/>
        </a:prstGeom>
        <a:blipFill rotWithShape="0">
          <a:blip xmlns:r="http://schemas.openxmlformats.org/officeDocument/2006/relationships" r:embed="rId3"/>
          <a:tile tx="0" ty="0" sx="100000" sy="100000" flip="none" algn="tl"/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500" b="1" kern="1200" dirty="0" smtClean="0"/>
            <a:t>Smluvní spolupráce</a:t>
          </a:r>
          <a:endParaRPr lang="cs-CZ" sz="1500" b="1" kern="1200" dirty="0"/>
        </a:p>
      </dsp:txBody>
      <dsp:txXfrm>
        <a:off x="899896" y="1282398"/>
        <a:ext cx="1049879" cy="539937"/>
      </dsp:txXfrm>
    </dsp:sp>
    <dsp:sp modelId="{C682936F-974D-4A51-8E93-5325EC30862B}">
      <dsp:nvSpPr>
        <dsp:cNvPr id="0" name=""/>
        <dsp:cNvSpPr/>
      </dsp:nvSpPr>
      <dsp:spPr>
        <a:xfrm>
          <a:off x="1949776" y="202522"/>
          <a:ext cx="1049879" cy="53993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000" b="1" kern="1200" dirty="0" err="1" smtClean="0"/>
            <a:t>Fertirev</a:t>
          </a:r>
          <a:r>
            <a:rPr lang="cs-CZ" sz="1000" b="1" kern="1200" dirty="0" smtClean="0"/>
            <a:t> CEE</a:t>
          </a:r>
          <a:endParaRPr lang="cs-CZ" sz="10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000" b="1" kern="1200" dirty="0" err="1" smtClean="0"/>
            <a:t>Stefes</a:t>
          </a:r>
          <a:r>
            <a:rPr lang="cs-CZ" sz="1000" b="1" kern="1200" dirty="0" smtClean="0"/>
            <a:t> </a:t>
          </a:r>
          <a:r>
            <a:rPr lang="cs-CZ" sz="1000" b="1" kern="1200" dirty="0" err="1" smtClean="0"/>
            <a:t>GmbH</a:t>
          </a:r>
          <a:endParaRPr lang="cs-CZ" sz="1000" b="1" kern="1200" dirty="0"/>
        </a:p>
      </dsp:txBody>
      <dsp:txXfrm>
        <a:off x="1949776" y="202522"/>
        <a:ext cx="1049879" cy="539939"/>
      </dsp:txXfrm>
    </dsp:sp>
    <dsp:sp modelId="{C4A62E2E-9FB4-45F9-86CB-1DAADDC49C46}">
      <dsp:nvSpPr>
        <dsp:cNvPr id="0" name=""/>
        <dsp:cNvSpPr/>
      </dsp:nvSpPr>
      <dsp:spPr>
        <a:xfrm>
          <a:off x="1949776" y="742461"/>
          <a:ext cx="1049879" cy="53993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000" b="1" kern="1200" dirty="0" err="1" smtClean="0"/>
            <a:t>Osadkowski</a:t>
          </a:r>
          <a:r>
            <a:rPr lang="cs-CZ" sz="1000" b="1" kern="1200" dirty="0" smtClean="0"/>
            <a:t> SA</a:t>
          </a:r>
          <a:endParaRPr lang="cs-CZ" sz="10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000" b="1" kern="1200" dirty="0" err="1" smtClean="0"/>
            <a:t>Stefes</a:t>
          </a:r>
          <a:r>
            <a:rPr lang="cs-CZ" sz="1000" b="1" kern="1200" dirty="0" smtClean="0"/>
            <a:t> </a:t>
          </a:r>
          <a:r>
            <a:rPr lang="cs-CZ" sz="1000" b="1" kern="1200" dirty="0" err="1" smtClean="0"/>
            <a:t>GmbH</a:t>
          </a:r>
          <a:endParaRPr lang="cs-CZ" sz="1000" b="1" kern="1200" dirty="0"/>
        </a:p>
      </dsp:txBody>
      <dsp:txXfrm>
        <a:off x="1949776" y="742461"/>
        <a:ext cx="1049879" cy="539937"/>
      </dsp:txXfrm>
    </dsp:sp>
    <dsp:sp modelId="{10466EB5-E401-4E5F-9A4E-AE8FCA1A81CB}">
      <dsp:nvSpPr>
        <dsp:cNvPr id="0" name=""/>
        <dsp:cNvSpPr/>
      </dsp:nvSpPr>
      <dsp:spPr>
        <a:xfrm>
          <a:off x="1949776" y="1282398"/>
          <a:ext cx="1049879" cy="53993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000" b="1" kern="1200" dirty="0" err="1" smtClean="0"/>
            <a:t>Rotam</a:t>
          </a:r>
          <a:r>
            <a:rPr lang="cs-CZ" sz="1000" b="1" kern="1200" dirty="0" smtClean="0"/>
            <a:t> </a:t>
          </a:r>
          <a:r>
            <a:rPr lang="cs-CZ" sz="1000" b="1" kern="1200" dirty="0" err="1" smtClean="0"/>
            <a:t>CropSiences</a:t>
          </a:r>
          <a:r>
            <a:rPr lang="cs-CZ" sz="1000" b="1" kern="1200" dirty="0" smtClean="0"/>
            <a:t> Ltd </a:t>
          </a:r>
          <a:endParaRPr lang="cs-CZ" sz="1000" b="1" kern="1200" dirty="0"/>
        </a:p>
      </dsp:txBody>
      <dsp:txXfrm>
        <a:off x="1949776" y="1282398"/>
        <a:ext cx="1049879" cy="539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858C5-5648-4E6F-ABC6-D009B7C604F8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9279F-17EA-4C59-94D3-E8F3025D6E2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28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9279F-17EA-4C59-94D3-E8F3025D6E21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905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442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114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2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702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283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508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642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344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264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991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627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78FB5-8108-4D3D-A28B-FD1AA4520C72}" type="datetimeFigureOut">
              <a:rPr lang="cs-CZ" smtClean="0"/>
              <a:t>21.1.2013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DD09-E391-4DBA-8CB8-C83CAE3D91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498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gif"/><Relationship Id="rId18" Type="http://schemas.openxmlformats.org/officeDocument/2006/relationships/hyperlink" Target="http://eagri.cz/public/web/mze/farmar/EPH/registr-hnojiv.html" TargetMode="External"/><Relationship Id="rId26" Type="http://schemas.openxmlformats.org/officeDocument/2006/relationships/hyperlink" Target="http://www.jvsystem.net/app19/Welcome.aspx" TargetMode="External"/><Relationship Id="rId39" Type="http://schemas.microsoft.com/office/2007/relationships/diagramDrawing" Target="../diagrams/drawing1.xml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34" Type="http://schemas.openxmlformats.org/officeDocument/2006/relationships/image" Target="../media/image13.gif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hyperlink" Target="http://eagri.cz/public/app/eagriapp/POR/Vyhledavani.aspx?type=0&amp;vyhledat=A&amp;stamp=1294153203500" TargetMode="External"/><Relationship Id="rId25" Type="http://schemas.openxmlformats.org/officeDocument/2006/relationships/slide" Target="slide7.xml"/><Relationship Id="rId33" Type="http://schemas.openxmlformats.org/officeDocument/2006/relationships/hyperlink" Target="http://www.pbb.cz/" TargetMode="External"/><Relationship Id="rId38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6" Type="http://schemas.openxmlformats.org/officeDocument/2006/relationships/slide" Target="slide12.xml"/><Relationship Id="rId20" Type="http://schemas.openxmlformats.org/officeDocument/2006/relationships/slide" Target="slide4.xml"/><Relationship Id="rId29" Type="http://schemas.openxmlformats.org/officeDocument/2006/relationships/hyperlink" Target="https://globalderivatives.nyx.com/commodities/nyse-liffe/contract-lis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24" Type="http://schemas.openxmlformats.org/officeDocument/2006/relationships/slide" Target="slide9.xml"/><Relationship Id="rId32" Type="http://schemas.openxmlformats.org/officeDocument/2006/relationships/hyperlink" Target="http://www.agromanual.cz/cz/" TargetMode="External"/><Relationship Id="rId37" Type="http://schemas.openxmlformats.org/officeDocument/2006/relationships/diagramQuickStyle" Target="../diagrams/quickStyle1.xml"/><Relationship Id="rId40" Type="http://schemas.openxmlformats.org/officeDocument/2006/relationships/slide" Target="slide10.xml"/><Relationship Id="rId5" Type="http://schemas.openxmlformats.org/officeDocument/2006/relationships/image" Target="../media/image4.png"/><Relationship Id="rId15" Type="http://schemas.openxmlformats.org/officeDocument/2006/relationships/slide" Target="slide11.xml"/><Relationship Id="rId23" Type="http://schemas.openxmlformats.org/officeDocument/2006/relationships/slide" Target="slide8.xml"/><Relationship Id="rId28" Type="http://schemas.openxmlformats.org/officeDocument/2006/relationships/hyperlink" Target="http://www.chmu.cz/portal/dt?portal_lang=cs&amp;menu=JSPTabContainer/P1_0_Home" TargetMode="External"/><Relationship Id="rId36" Type="http://schemas.openxmlformats.org/officeDocument/2006/relationships/diagramLayout" Target="../diagrams/layout1.xml"/><Relationship Id="rId10" Type="http://schemas.openxmlformats.org/officeDocument/2006/relationships/image" Target="../media/image9.jpeg"/><Relationship Id="rId19" Type="http://schemas.openxmlformats.org/officeDocument/2006/relationships/slide" Target="slide3.xml"/><Relationship Id="rId31" Type="http://schemas.openxmlformats.org/officeDocument/2006/relationships/hyperlink" Target="http://eagri.cz/public/app/lpisext/lpis/verejny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2.xml"/><Relationship Id="rId22" Type="http://schemas.openxmlformats.org/officeDocument/2006/relationships/slide" Target="slide6.xml"/><Relationship Id="rId27" Type="http://schemas.openxmlformats.org/officeDocument/2006/relationships/hyperlink" Target="http://www.ukzuz.cz/" TargetMode="External"/><Relationship Id="rId30" Type="http://schemas.openxmlformats.org/officeDocument/2006/relationships/hyperlink" Target="http://eagri.cz/public/web/srs/portal/" TargetMode="External"/><Relationship Id="rId35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agri.cz/public/web/srs/portal/pripravky-na-or/etikety-pripravku-na-or.html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hyperlink" Target="http://eagri.cz/public/web/srs/portal/pripravky-na-or/sdeleni-novinky/pripravky-pro-profes-pouz.html" TargetMode="External"/><Relationship Id="rId4" Type="http://schemas.openxmlformats.org/officeDocument/2006/relationships/hyperlink" Target="http://www.mdcr.cz/cs/Silnicni_doprava/Nakladni_doprava/adr/ADR+2011+-+ke+sta%c5%been%c3%ad/ADR+2011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google.com/maps/ms?msa=0&amp;msid=201052734790879974507.0004d345cf31480e7cb55&amp;ie=UTF8&amp;t=m&amp;ll=49.592019,17.351532&amp;spn=0.13353,0.341949&amp;z=10&amp;source=embed" TargetMode="External"/><Relationship Id="rId2" Type="http://schemas.openxmlformats.org/officeDocument/2006/relationships/hyperlink" Target="mailto:brauer@argohana.cz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slide" Target="slide1.xml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/>
          <p:cNvGrpSpPr/>
          <p:nvPr/>
        </p:nvGrpSpPr>
        <p:grpSpPr>
          <a:xfrm>
            <a:off x="-1098" y="0"/>
            <a:ext cx="9139412" cy="6858000"/>
            <a:chOff x="-1098" y="0"/>
            <a:chExt cx="9139412" cy="6858000"/>
          </a:xfrm>
        </p:grpSpPr>
        <p:pic>
          <p:nvPicPr>
            <p:cNvPr id="5" name="Obrázek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157" y="3368556"/>
              <a:ext cx="4678157" cy="3489444"/>
            </a:xfrm>
            <a:prstGeom prst="rect">
              <a:avLst/>
            </a:prstGeom>
          </p:spPr>
        </p:pic>
        <p:pic>
          <p:nvPicPr>
            <p:cNvPr id="6" name="Obráze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158" y="2"/>
              <a:ext cx="4678155" cy="3116502"/>
            </a:xfrm>
            <a:prstGeom prst="rect">
              <a:avLst/>
            </a:prstGeom>
          </p:spPr>
        </p:pic>
        <p:pic>
          <p:nvPicPr>
            <p:cNvPr id="7" name="Obrázek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460158" cy="3359144"/>
            </a:xfrm>
            <a:prstGeom prst="rect">
              <a:avLst/>
            </a:prstGeom>
          </p:spPr>
        </p:pic>
        <p:pic>
          <p:nvPicPr>
            <p:cNvPr id="8" name="Obrázek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7" y="3847345"/>
              <a:ext cx="4468650" cy="3010655"/>
            </a:xfrm>
            <a:prstGeom prst="rect">
              <a:avLst/>
            </a:prstGeom>
          </p:spPr>
        </p:pic>
        <p:pic>
          <p:nvPicPr>
            <p:cNvPr id="4" name="Obrázek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98" y="2160594"/>
              <a:ext cx="4469071" cy="2352830"/>
            </a:xfrm>
            <a:prstGeom prst="rect">
              <a:avLst/>
            </a:prstGeom>
          </p:spPr>
        </p:pic>
        <p:pic>
          <p:nvPicPr>
            <p:cNvPr id="9" name="Obrázek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223" y="2132856"/>
              <a:ext cx="4677090" cy="2380568"/>
            </a:xfrm>
            <a:prstGeom prst="rect">
              <a:avLst/>
            </a:prstGeom>
          </p:spPr>
        </p:pic>
      </p:grpSp>
      <p:sp>
        <p:nvSpPr>
          <p:cNvPr id="11" name="Zaoblený obdélník 10"/>
          <p:cNvSpPr/>
          <p:nvPr/>
        </p:nvSpPr>
        <p:spPr>
          <a:xfrm>
            <a:off x="505368" y="224644"/>
            <a:ext cx="8208912" cy="6408712"/>
          </a:xfrm>
          <a:prstGeom prst="roundRect">
            <a:avLst/>
          </a:prstGeom>
          <a:blipFill dpi="0" rotWithShape="1">
            <a:blip r:embed="rId8">
              <a:alphaModFix amt="65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68509"/>
            <a:ext cx="3168352" cy="1091714"/>
          </a:xfrm>
          <a:prstGeom prst="rect">
            <a:avLst/>
          </a:prstGeom>
        </p:spPr>
      </p:pic>
      <p:grpSp>
        <p:nvGrpSpPr>
          <p:cNvPr id="19" name="Skupina 18"/>
          <p:cNvGrpSpPr/>
          <p:nvPr/>
        </p:nvGrpSpPr>
        <p:grpSpPr>
          <a:xfrm>
            <a:off x="4860032" y="468509"/>
            <a:ext cx="3456384" cy="1091714"/>
            <a:chOff x="4860032" y="468509"/>
            <a:chExt cx="3456384" cy="1091714"/>
          </a:xfrm>
        </p:grpSpPr>
        <p:sp>
          <p:nvSpPr>
            <p:cNvPr id="14" name="Obdélník 13"/>
            <p:cNvSpPr/>
            <p:nvPr/>
          </p:nvSpPr>
          <p:spPr>
            <a:xfrm>
              <a:off x="4860032" y="468509"/>
              <a:ext cx="3456384" cy="109171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b="1" i="1" dirty="0" smtClean="0">
                  <a:solidFill>
                    <a:srgbClr val="FFFF00"/>
                  </a:solidFill>
                </a:rPr>
                <a:t>       </a:t>
              </a:r>
              <a:r>
                <a:rPr lang="cs-CZ" sz="1600" b="1" i="1" dirty="0" smtClean="0">
                  <a:solidFill>
                    <a:srgbClr val="FFFF00"/>
                  </a:solidFill>
                </a:rPr>
                <a:t>783 53 Velká Bystřice, ČSA 780</a:t>
              </a:r>
            </a:p>
            <a:p>
              <a:r>
                <a:rPr lang="cs-CZ" sz="1600" b="1" i="1" dirty="0" smtClean="0">
                  <a:solidFill>
                    <a:srgbClr val="FFFF00"/>
                  </a:solidFill>
                </a:rPr>
                <a:t>       +420 585 110 323</a:t>
              </a:r>
            </a:p>
            <a:p>
              <a:r>
                <a:rPr lang="cs-CZ" sz="1600" b="1" i="1" dirty="0" smtClean="0">
                  <a:solidFill>
                    <a:srgbClr val="FFFF00"/>
                  </a:solidFill>
                </a:rPr>
                <a:t>       +420 585 110 334</a:t>
              </a:r>
            </a:p>
            <a:p>
              <a:r>
                <a:rPr lang="cs-CZ" sz="1600" b="1" i="1" dirty="0" smtClean="0">
                  <a:solidFill>
                    <a:srgbClr val="FFFF00"/>
                  </a:solidFill>
                </a:rPr>
                <a:t>       argohana@argohana.cz</a:t>
              </a:r>
              <a:endParaRPr lang="cs-CZ" sz="1600" b="1" i="1" dirty="0">
                <a:solidFill>
                  <a:srgbClr val="FFFF00"/>
                </a:solidFill>
              </a:endParaRPr>
            </a:p>
          </p:txBody>
        </p:sp>
        <p:pic>
          <p:nvPicPr>
            <p:cNvPr id="15" name="Picture 6" descr="http://t0.gstatic.com/images?q=tbn:ANd9GcT1CwT1lJK-22tv_YylV4U8N2qYatQA_8YwqzorF3Pa6PEXJa1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1" y="764705"/>
              <a:ext cx="285371" cy="216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http://www.hi-net.co.uk/system/files/category_pictures/FAX.gi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7671" y="1027618"/>
              <a:ext cx="270029" cy="21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://t0.gstatic.com/images?q=tbn:ANd9GcQP1CgVE1Pi9ciT8a4BhOKJhMZolDv4VpMogj0cmZWBiJ9P3pCNFw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7020" y="1302302"/>
              <a:ext cx="270029" cy="222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://www.flowersale.nl/images/Envelop.gif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7297" y="516077"/>
              <a:ext cx="320087" cy="20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Zaoblený obdélník 20"/>
          <p:cNvSpPr/>
          <p:nvPr/>
        </p:nvSpPr>
        <p:spPr>
          <a:xfrm>
            <a:off x="676277" y="1679572"/>
            <a:ext cx="1495076" cy="237260"/>
          </a:xfrm>
          <a:prstGeom prst="roundRect">
            <a:avLst/>
          </a:prstGeom>
          <a:pattFill prst="pct9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b="1" dirty="0" smtClean="0"/>
              <a:t>O společnosti</a:t>
            </a:r>
            <a:endParaRPr lang="cs-CZ" sz="1600" b="1" dirty="0"/>
          </a:p>
        </p:txBody>
      </p:sp>
      <p:sp>
        <p:nvSpPr>
          <p:cNvPr id="22" name="Zaoblený obdélník 21"/>
          <p:cNvSpPr/>
          <p:nvPr/>
        </p:nvSpPr>
        <p:spPr>
          <a:xfrm>
            <a:off x="2195736" y="1679572"/>
            <a:ext cx="1477825" cy="237260"/>
          </a:xfrm>
          <a:prstGeom prst="roundRect">
            <a:avLst/>
          </a:prstGeom>
          <a:pattFill prst="pct90">
            <a:fgClr>
              <a:srgbClr val="00B05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1600" b="1" dirty="0" err="1" smtClean="0">
                <a:solidFill>
                  <a:srgbClr val="FFFF00"/>
                </a:solidFill>
              </a:rPr>
              <a:t>About</a:t>
            </a:r>
            <a:r>
              <a:rPr lang="cs-CZ" sz="1600" dirty="0" smtClean="0">
                <a:solidFill>
                  <a:srgbClr val="FFFF00"/>
                </a:solidFill>
              </a:rPr>
              <a:t> </a:t>
            </a:r>
            <a:r>
              <a:rPr lang="cs-CZ" sz="1600" b="1" dirty="0" err="1" smtClean="0">
                <a:solidFill>
                  <a:srgbClr val="FFFF00"/>
                </a:solidFill>
              </a:rPr>
              <a:t>company</a:t>
            </a:r>
            <a:endParaRPr lang="cs-CZ" sz="1600" b="1" dirty="0">
              <a:solidFill>
                <a:srgbClr val="FFFF00"/>
              </a:solidFill>
            </a:endParaRPr>
          </a:p>
        </p:txBody>
      </p:sp>
      <p:sp>
        <p:nvSpPr>
          <p:cNvPr id="23" name="Zaoblený obdélník 22"/>
          <p:cNvSpPr/>
          <p:nvPr/>
        </p:nvSpPr>
        <p:spPr>
          <a:xfrm>
            <a:off x="3707904" y="1679572"/>
            <a:ext cx="1584176" cy="237260"/>
          </a:xfrm>
          <a:prstGeom prst="roundRect">
            <a:avLst/>
          </a:prstGeom>
          <a:pattFill prst="pct90">
            <a:fgClr>
              <a:srgbClr val="FFFF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b="1" dirty="0">
                <a:solidFill>
                  <a:srgbClr val="C00000"/>
                </a:solidFill>
                <a:hlinkClick r:id="rId14" action="ppaction://hlinksldjump"/>
              </a:rPr>
              <a:t>Naše</a:t>
            </a:r>
            <a:r>
              <a:rPr lang="cs-CZ" sz="1600" b="1" dirty="0" smtClean="0">
                <a:hlinkClick r:id="rId14" action="ppaction://hlinksldjump"/>
              </a:rPr>
              <a:t> </a:t>
            </a:r>
            <a:r>
              <a:rPr lang="cs-CZ" sz="1600" b="1" dirty="0" smtClean="0">
                <a:solidFill>
                  <a:srgbClr val="C00000"/>
                </a:solidFill>
                <a:hlinkClick r:id="rId14" action="ppaction://hlinksldjump"/>
              </a:rPr>
              <a:t>motto</a:t>
            </a:r>
            <a:endParaRPr lang="cs-CZ" sz="1600" b="1" dirty="0">
              <a:solidFill>
                <a:srgbClr val="C00000"/>
              </a:solidFill>
            </a:endParaRPr>
          </a:p>
        </p:txBody>
      </p:sp>
      <p:sp>
        <p:nvSpPr>
          <p:cNvPr id="24" name="Zaoblený obdélník 23"/>
          <p:cNvSpPr/>
          <p:nvPr/>
        </p:nvSpPr>
        <p:spPr>
          <a:xfrm>
            <a:off x="5335513" y="1679572"/>
            <a:ext cx="1584176" cy="237260"/>
          </a:xfrm>
          <a:prstGeom prst="roundRect">
            <a:avLst/>
          </a:prstGeom>
          <a:pattFill prst="pct90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b="1" dirty="0" smtClean="0">
                <a:solidFill>
                  <a:srgbClr val="00B050"/>
                </a:solidFill>
                <a:hlinkClick r:id="rId15" action="ppaction://hlinksldjump"/>
              </a:rPr>
              <a:t>Dokumenty</a:t>
            </a:r>
            <a:endParaRPr lang="cs-CZ" sz="1600" b="1" dirty="0">
              <a:solidFill>
                <a:srgbClr val="00B050"/>
              </a:solidFill>
            </a:endParaRPr>
          </a:p>
        </p:txBody>
      </p:sp>
      <p:sp>
        <p:nvSpPr>
          <p:cNvPr id="25" name="Zaoblený obdélník 24"/>
          <p:cNvSpPr/>
          <p:nvPr/>
        </p:nvSpPr>
        <p:spPr>
          <a:xfrm>
            <a:off x="6949681" y="1679572"/>
            <a:ext cx="1584176" cy="237260"/>
          </a:xfrm>
          <a:prstGeom prst="roundRect">
            <a:avLst/>
          </a:prstGeom>
          <a:solidFill>
            <a:srgbClr val="F646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b="1" dirty="0" smtClean="0">
                <a:hlinkClick r:id="rId16" action="ppaction://hlinksldjump"/>
              </a:rPr>
              <a:t>Kontakty</a:t>
            </a:r>
            <a:endParaRPr lang="cs-CZ" sz="1600" b="1" dirty="0"/>
          </a:p>
        </p:txBody>
      </p:sp>
      <p:sp>
        <p:nvSpPr>
          <p:cNvPr id="28" name="Pětiúhelník 27"/>
          <p:cNvSpPr/>
          <p:nvPr/>
        </p:nvSpPr>
        <p:spPr>
          <a:xfrm>
            <a:off x="666476" y="2309603"/>
            <a:ext cx="2033316" cy="654618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solidFill>
                  <a:srgbClr val="C00000"/>
                </a:solidFill>
              </a:rPr>
              <a:t>Ochrana rostlin</a:t>
            </a:r>
          </a:p>
          <a:p>
            <a:pPr algn="ctr"/>
            <a:r>
              <a:rPr lang="cs-CZ" sz="1600" i="1" dirty="0" smtClean="0">
                <a:solidFill>
                  <a:srgbClr val="C00000"/>
                </a:solidFill>
                <a:hlinkClick r:id="rId17"/>
              </a:rPr>
              <a:t>Registr POR</a:t>
            </a:r>
            <a:endParaRPr lang="cs-CZ" sz="1600" i="1" dirty="0">
              <a:solidFill>
                <a:srgbClr val="C00000"/>
              </a:solidFill>
            </a:endParaRPr>
          </a:p>
        </p:txBody>
      </p:sp>
      <p:sp>
        <p:nvSpPr>
          <p:cNvPr id="31" name="Pětiúhelník 30"/>
          <p:cNvSpPr/>
          <p:nvPr/>
        </p:nvSpPr>
        <p:spPr>
          <a:xfrm>
            <a:off x="683568" y="4685867"/>
            <a:ext cx="2016224" cy="654618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solidFill>
                  <a:srgbClr val="C00000"/>
                </a:solidFill>
              </a:rPr>
              <a:t>Výživa rostlin</a:t>
            </a:r>
          </a:p>
          <a:p>
            <a:pPr algn="ctr"/>
            <a:r>
              <a:rPr lang="cs-CZ" sz="1600" i="1" dirty="0" smtClean="0">
                <a:solidFill>
                  <a:srgbClr val="C00000"/>
                </a:solidFill>
                <a:hlinkClick r:id="rId18"/>
              </a:rPr>
              <a:t>Registr hnojiv</a:t>
            </a:r>
            <a:endParaRPr lang="cs-CZ" sz="1600" i="1" dirty="0">
              <a:solidFill>
                <a:srgbClr val="C00000"/>
              </a:solidFill>
            </a:endParaRPr>
          </a:p>
        </p:txBody>
      </p:sp>
      <p:sp>
        <p:nvSpPr>
          <p:cNvPr id="29" name="Vývojový diagram: údaje 28"/>
          <p:cNvSpPr/>
          <p:nvPr/>
        </p:nvSpPr>
        <p:spPr>
          <a:xfrm>
            <a:off x="505368" y="3051868"/>
            <a:ext cx="2194424" cy="252052"/>
          </a:xfrm>
          <a:prstGeom prst="flowChartInputOutpu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 extrusionH="12700">
            <a:bevelT w="12700" h="12700"/>
            <a:bevelB w="127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1500" dirty="0" smtClean="0">
                <a:solidFill>
                  <a:srgbClr val="C00000"/>
                </a:solidFill>
                <a:hlinkClick r:id="rId19" action="ppaction://hlinksldjump"/>
              </a:rPr>
              <a:t>Herbicidy</a:t>
            </a:r>
            <a:endParaRPr lang="cs-CZ" sz="1500" dirty="0">
              <a:solidFill>
                <a:srgbClr val="C00000"/>
              </a:solidFill>
            </a:endParaRPr>
          </a:p>
        </p:txBody>
      </p:sp>
      <p:sp>
        <p:nvSpPr>
          <p:cNvPr id="33" name="Vývojový diagram: údaje 32"/>
          <p:cNvSpPr/>
          <p:nvPr/>
        </p:nvSpPr>
        <p:spPr>
          <a:xfrm>
            <a:off x="505368" y="3358788"/>
            <a:ext cx="2194424" cy="252052"/>
          </a:xfrm>
          <a:prstGeom prst="flowChartInputOutpu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 extrusionH="12700">
            <a:bevelT w="12700" h="12700"/>
            <a:bevelB w="127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1500" dirty="0" smtClean="0">
                <a:solidFill>
                  <a:srgbClr val="C00000"/>
                </a:solidFill>
                <a:hlinkClick r:id="rId20" action="ppaction://hlinksldjump"/>
              </a:rPr>
              <a:t>Fungicidy</a:t>
            </a:r>
            <a:endParaRPr lang="cs-CZ" sz="1500" dirty="0">
              <a:solidFill>
                <a:srgbClr val="C00000"/>
              </a:solidFill>
            </a:endParaRPr>
          </a:p>
        </p:txBody>
      </p:sp>
      <p:sp>
        <p:nvSpPr>
          <p:cNvPr id="34" name="Vývojový diagram: údaje 33"/>
          <p:cNvSpPr/>
          <p:nvPr/>
        </p:nvSpPr>
        <p:spPr>
          <a:xfrm>
            <a:off x="505368" y="3665756"/>
            <a:ext cx="2194424" cy="252052"/>
          </a:xfrm>
          <a:prstGeom prst="flowChartInputOutpu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 extrusionH="12700">
            <a:bevelT w="12700" h="12700"/>
            <a:bevelB w="127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1500" dirty="0" smtClean="0">
                <a:solidFill>
                  <a:srgbClr val="C00000"/>
                </a:solidFill>
                <a:hlinkClick r:id="rId21" action="ppaction://hlinksldjump"/>
              </a:rPr>
              <a:t>Insekticidy</a:t>
            </a:r>
            <a:endParaRPr lang="cs-CZ" sz="1500" dirty="0">
              <a:solidFill>
                <a:srgbClr val="C00000"/>
              </a:solidFill>
            </a:endParaRPr>
          </a:p>
        </p:txBody>
      </p:sp>
      <p:sp>
        <p:nvSpPr>
          <p:cNvPr id="35" name="Vývojový diagram: údaje 34"/>
          <p:cNvSpPr/>
          <p:nvPr/>
        </p:nvSpPr>
        <p:spPr>
          <a:xfrm>
            <a:off x="513914" y="3960490"/>
            <a:ext cx="2185878" cy="252052"/>
          </a:xfrm>
          <a:prstGeom prst="flowChartInputOutpu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 extrusionH="12700">
            <a:bevelT w="12700" h="12700"/>
            <a:bevelB w="127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1500" dirty="0" smtClean="0">
                <a:solidFill>
                  <a:srgbClr val="C00000"/>
                </a:solidFill>
                <a:hlinkClick r:id="rId22" action="ppaction://hlinksldjump"/>
              </a:rPr>
              <a:t>Regulátory růstu</a:t>
            </a:r>
            <a:endParaRPr lang="cs-CZ" sz="1500" dirty="0">
              <a:solidFill>
                <a:srgbClr val="C00000"/>
              </a:solidFill>
            </a:endParaRPr>
          </a:p>
        </p:txBody>
      </p:sp>
      <p:sp>
        <p:nvSpPr>
          <p:cNvPr id="36" name="Vývojový diagram: údaje 35"/>
          <p:cNvSpPr/>
          <p:nvPr/>
        </p:nvSpPr>
        <p:spPr>
          <a:xfrm>
            <a:off x="484636" y="5426288"/>
            <a:ext cx="2215156" cy="252052"/>
          </a:xfrm>
          <a:prstGeom prst="flowChartInputOutpu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1500" dirty="0" smtClean="0">
                <a:solidFill>
                  <a:srgbClr val="C00000"/>
                </a:solidFill>
                <a:hlinkClick r:id="rId23" action="ppaction://hlinksldjump"/>
              </a:rPr>
              <a:t>Listová hnojiva</a:t>
            </a:r>
            <a:endParaRPr lang="cs-CZ" sz="1500" dirty="0">
              <a:solidFill>
                <a:srgbClr val="C00000"/>
              </a:solidFill>
            </a:endParaRPr>
          </a:p>
        </p:txBody>
      </p:sp>
      <p:sp>
        <p:nvSpPr>
          <p:cNvPr id="37" name="Vývojový diagram: údaje 36"/>
          <p:cNvSpPr/>
          <p:nvPr/>
        </p:nvSpPr>
        <p:spPr>
          <a:xfrm>
            <a:off x="539552" y="5717960"/>
            <a:ext cx="2160240" cy="252052"/>
          </a:xfrm>
          <a:prstGeom prst="flowChartInputOutpu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1500" dirty="0" smtClean="0">
                <a:solidFill>
                  <a:srgbClr val="C00000"/>
                </a:solidFill>
                <a:hlinkClick r:id="rId24" action="ppaction://hlinksldjump"/>
              </a:rPr>
              <a:t>Speciální hnojiva</a:t>
            </a:r>
            <a:endParaRPr lang="cs-CZ" sz="1500" dirty="0">
              <a:solidFill>
                <a:srgbClr val="C00000"/>
              </a:solidFill>
            </a:endParaRPr>
          </a:p>
        </p:txBody>
      </p:sp>
      <p:sp>
        <p:nvSpPr>
          <p:cNvPr id="38" name="Vývojový diagram: údaje 37"/>
          <p:cNvSpPr/>
          <p:nvPr/>
        </p:nvSpPr>
        <p:spPr>
          <a:xfrm>
            <a:off x="509008" y="4248522"/>
            <a:ext cx="2190784" cy="252052"/>
          </a:xfrm>
          <a:prstGeom prst="flowChartInputOutpu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 extrusionH="12700">
            <a:bevelT w="12700" h="12700"/>
            <a:bevelB w="127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1500" dirty="0" smtClean="0">
                <a:solidFill>
                  <a:srgbClr val="C00000"/>
                </a:solidFill>
                <a:hlinkClick r:id="rId25" action="ppaction://hlinksldjump"/>
              </a:rPr>
              <a:t>Ostatní</a:t>
            </a:r>
            <a:endParaRPr lang="cs-CZ" sz="1500" dirty="0">
              <a:solidFill>
                <a:srgbClr val="C00000"/>
              </a:solidFill>
            </a:endParaRPr>
          </a:p>
        </p:txBody>
      </p:sp>
      <p:sp>
        <p:nvSpPr>
          <p:cNvPr id="30" name="Ohnutý roh 29"/>
          <p:cNvSpPr/>
          <p:nvPr/>
        </p:nvSpPr>
        <p:spPr>
          <a:xfrm>
            <a:off x="6660232" y="2276872"/>
            <a:ext cx="1728192" cy="432048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dirty="0" smtClean="0"/>
              <a:t>Aktuality</a:t>
            </a:r>
            <a:endParaRPr lang="cs-CZ" b="1" dirty="0"/>
          </a:p>
        </p:txBody>
      </p:sp>
      <p:sp>
        <p:nvSpPr>
          <p:cNvPr id="40" name="Ohnutý roh 39"/>
          <p:cNvSpPr/>
          <p:nvPr/>
        </p:nvSpPr>
        <p:spPr>
          <a:xfrm>
            <a:off x="6660232" y="2780928"/>
            <a:ext cx="1728192" cy="504056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dirty="0" smtClean="0"/>
              <a:t>Užitečné odkazy</a:t>
            </a:r>
            <a:endParaRPr lang="cs-CZ" b="1" dirty="0"/>
          </a:p>
        </p:txBody>
      </p:sp>
      <p:sp>
        <p:nvSpPr>
          <p:cNvPr id="32" name="Vývojový diagram: děrná páska 31"/>
          <p:cNvSpPr/>
          <p:nvPr/>
        </p:nvSpPr>
        <p:spPr>
          <a:xfrm>
            <a:off x="6660232" y="5679456"/>
            <a:ext cx="1728192" cy="380245"/>
          </a:xfrm>
          <a:prstGeom prst="flowChartPunchedTap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1600" b="1" dirty="0" smtClean="0">
                <a:solidFill>
                  <a:schemeClr val="bg1"/>
                </a:solidFill>
                <a:hlinkClick r:id="rId26"/>
              </a:rPr>
              <a:t>Atlas plevelů ČZU</a:t>
            </a:r>
            <a:endParaRPr lang="cs-CZ" sz="1600" b="1" dirty="0">
              <a:solidFill>
                <a:schemeClr val="bg1"/>
              </a:solidFill>
            </a:endParaRPr>
          </a:p>
        </p:txBody>
      </p:sp>
      <p:sp>
        <p:nvSpPr>
          <p:cNvPr id="42" name="Vývojový diagram: děrná páska 41"/>
          <p:cNvSpPr/>
          <p:nvPr/>
        </p:nvSpPr>
        <p:spPr>
          <a:xfrm>
            <a:off x="6660232" y="3680065"/>
            <a:ext cx="1728192" cy="345677"/>
          </a:xfrm>
          <a:prstGeom prst="flowChartPunchedTap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hlinkClick r:id="rId27"/>
              </a:rPr>
              <a:t>ÚKZUZ</a:t>
            </a:r>
            <a:endParaRPr lang="cs-CZ" b="1" dirty="0"/>
          </a:p>
        </p:txBody>
      </p:sp>
      <p:sp>
        <p:nvSpPr>
          <p:cNvPr id="43" name="Vývojový diagram: děrná páska 42"/>
          <p:cNvSpPr/>
          <p:nvPr/>
        </p:nvSpPr>
        <p:spPr>
          <a:xfrm>
            <a:off x="6660232" y="4006624"/>
            <a:ext cx="1728192" cy="345677"/>
          </a:xfrm>
          <a:prstGeom prst="flowChartPunchedTap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hlinkClick r:id="rId28"/>
              </a:rPr>
              <a:t>Počasí</a:t>
            </a:r>
            <a:endParaRPr lang="cs-CZ" b="1" dirty="0"/>
          </a:p>
        </p:txBody>
      </p:sp>
      <p:sp>
        <p:nvSpPr>
          <p:cNvPr id="44" name="Vývojový diagram: děrná páska 43"/>
          <p:cNvSpPr/>
          <p:nvPr/>
        </p:nvSpPr>
        <p:spPr>
          <a:xfrm>
            <a:off x="6660232" y="4334776"/>
            <a:ext cx="1728192" cy="345677"/>
          </a:xfrm>
          <a:prstGeom prst="flowChartPunchedTap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hlinkClick r:id="rId29"/>
              </a:rPr>
              <a:t>MATIF</a:t>
            </a:r>
            <a:endParaRPr lang="cs-CZ" b="1" dirty="0"/>
          </a:p>
        </p:txBody>
      </p:sp>
      <p:sp>
        <p:nvSpPr>
          <p:cNvPr id="45" name="Vývojový diagram: děrná páska 44"/>
          <p:cNvSpPr/>
          <p:nvPr/>
        </p:nvSpPr>
        <p:spPr>
          <a:xfrm>
            <a:off x="6660233" y="3344960"/>
            <a:ext cx="1728192" cy="345677"/>
          </a:xfrm>
          <a:prstGeom prst="flowChartPunchedTap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hlinkClick r:id="rId30"/>
              </a:rPr>
              <a:t>SRS</a:t>
            </a:r>
            <a:endParaRPr lang="cs-CZ" b="1" dirty="0"/>
          </a:p>
        </p:txBody>
      </p:sp>
      <p:sp>
        <p:nvSpPr>
          <p:cNvPr id="46" name="Vývojový diagram: děrná páska 45"/>
          <p:cNvSpPr/>
          <p:nvPr/>
        </p:nvSpPr>
        <p:spPr>
          <a:xfrm>
            <a:off x="6660232" y="4997379"/>
            <a:ext cx="1728192" cy="345677"/>
          </a:xfrm>
          <a:prstGeom prst="flowChartPunchedTap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b="1" dirty="0" smtClean="0">
                <a:hlinkClick r:id="rId31"/>
              </a:rPr>
              <a:t>LPIS</a:t>
            </a:r>
            <a:endParaRPr lang="cs-CZ" b="1" dirty="0"/>
          </a:p>
        </p:txBody>
      </p:sp>
      <p:sp>
        <p:nvSpPr>
          <p:cNvPr id="47" name="Vývojový diagram: děrná páska 46"/>
          <p:cNvSpPr/>
          <p:nvPr/>
        </p:nvSpPr>
        <p:spPr>
          <a:xfrm>
            <a:off x="6660232" y="5324360"/>
            <a:ext cx="1728192" cy="380245"/>
          </a:xfrm>
          <a:prstGeom prst="flowChartPunchedTap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hlinkClick r:id="rId32"/>
              </a:rPr>
              <a:t>Agro manuál</a:t>
            </a:r>
            <a:endParaRPr lang="cs-CZ" b="1" dirty="0"/>
          </a:p>
        </p:txBody>
      </p:sp>
      <p:sp>
        <p:nvSpPr>
          <p:cNvPr id="48" name="Vývojový diagram: děrná páska 47"/>
          <p:cNvSpPr/>
          <p:nvPr/>
        </p:nvSpPr>
        <p:spPr>
          <a:xfrm>
            <a:off x="6660232" y="4653122"/>
            <a:ext cx="1728192" cy="380245"/>
          </a:xfrm>
          <a:prstGeom prst="flowChartPunchedTap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hlinkClick r:id="rId33"/>
              </a:rPr>
              <a:t>Plodinová burza</a:t>
            </a:r>
            <a:endParaRPr lang="cs-CZ" b="1" dirty="0"/>
          </a:p>
        </p:txBody>
      </p:sp>
      <p:pic>
        <p:nvPicPr>
          <p:cNvPr id="1028" name="Picture 4" descr="http://bestanimations.com/Earth&amp;Space/Earth/Earth-29-june.gif"/>
          <p:cNvPicPr>
            <a:picLocks noChangeAspect="1" noChangeArrowheads="1" noCrop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64" y="2807836"/>
            <a:ext cx="1512259" cy="1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72532052"/>
              </p:ext>
            </p:extLst>
          </p:nvPr>
        </p:nvGraphicFramePr>
        <p:xfrm>
          <a:off x="3000164" y="4104482"/>
          <a:ext cx="2999656" cy="2204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5" r:lo="rId36" r:qs="rId37" r:cs="rId38"/>
          </a:graphicData>
        </a:graphic>
      </p:graphicFrame>
      <p:sp>
        <p:nvSpPr>
          <p:cNvPr id="12" name="Vodorovný svitek 11"/>
          <p:cNvSpPr/>
          <p:nvPr/>
        </p:nvSpPr>
        <p:spPr>
          <a:xfrm>
            <a:off x="2987824" y="2348880"/>
            <a:ext cx="2880320" cy="540928"/>
          </a:xfrm>
          <a:prstGeom prst="horizontalScroll">
            <a:avLst/>
          </a:prstGeom>
          <a:gradFill flip="none"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solidFill>
                  <a:srgbClr val="FF0000"/>
                </a:solidFill>
              </a:rPr>
              <a:t>Zahraniční partneři</a:t>
            </a:r>
            <a:endParaRPr lang="cs-CZ" b="1" dirty="0">
              <a:solidFill>
                <a:srgbClr val="FF0000"/>
              </a:solidFill>
            </a:endParaRPr>
          </a:p>
        </p:txBody>
      </p:sp>
      <p:sp>
        <p:nvSpPr>
          <p:cNvPr id="49" name="Vývojový diagram: údaje 48"/>
          <p:cNvSpPr/>
          <p:nvPr/>
        </p:nvSpPr>
        <p:spPr>
          <a:xfrm>
            <a:off x="760989" y="6021288"/>
            <a:ext cx="1991622" cy="252052"/>
          </a:xfrm>
          <a:prstGeom prst="flowChartInputOutpu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 extrusionH="12700">
            <a:bevelT w="12700" h="12700"/>
            <a:bevelB w="127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1500" dirty="0" smtClean="0">
                <a:solidFill>
                  <a:srgbClr val="C00000"/>
                </a:solidFill>
                <a:hlinkClick r:id="rId40" action="ppaction://hlinksldjump"/>
              </a:rPr>
              <a:t>Ostatní</a:t>
            </a:r>
            <a:endParaRPr lang="cs-CZ" sz="1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18353"/>
              </p:ext>
            </p:extLst>
          </p:nvPr>
        </p:nvGraphicFramePr>
        <p:xfrm>
          <a:off x="1524000" y="1397000"/>
          <a:ext cx="6432376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5872"/>
                <a:gridCol w="1296144"/>
                <a:gridCol w="1379984"/>
                <a:gridCol w="1860376"/>
              </a:tblGrid>
              <a:tr h="370840">
                <a:tc>
                  <a:txBody>
                    <a:bodyPr/>
                    <a:lstStyle/>
                    <a:p>
                      <a:r>
                        <a:rPr lang="cs-CZ" i="1" dirty="0" smtClean="0"/>
                        <a:t>Název přípravku</a:t>
                      </a:r>
                      <a:endParaRPr lang="cs-CZ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Registrační</a:t>
                      </a:r>
                      <a:r>
                        <a:rPr lang="cs-CZ" i="1" baseline="0" dirty="0" smtClean="0"/>
                        <a:t> číslo</a:t>
                      </a:r>
                      <a:endParaRPr lang="cs-CZ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Držitel registrace</a:t>
                      </a:r>
                      <a:endParaRPr lang="cs-CZ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Druh registrace</a:t>
                      </a:r>
                      <a:endParaRPr lang="cs-CZ" i="1" dirty="0"/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cs-CZ" dirty="0" err="1" smtClean="0"/>
                        <a:t>Glucorapid</a:t>
                      </a:r>
                      <a:r>
                        <a:rPr lang="cs-CZ" dirty="0" smtClean="0"/>
                        <a:t> .N L2F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V100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ARGO HANÁ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Vzájemné uznání</a:t>
                      </a: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1547664" y="83671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O s t a t n í</a:t>
            </a:r>
            <a:endParaRPr lang="cs-CZ" sz="2000" b="1" dirty="0"/>
          </a:p>
        </p:txBody>
      </p:sp>
      <p:pic>
        <p:nvPicPr>
          <p:cNvPr id="4" name="Obrázek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5" y="5877272"/>
            <a:ext cx="646123" cy="7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5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626418" y="836712"/>
            <a:ext cx="797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D o k u m e n t y   k e   s t a ž e n í</a:t>
            </a:r>
            <a:endParaRPr lang="cs-CZ" sz="2000" b="1" dirty="0"/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712817"/>
              </p:ext>
            </p:extLst>
          </p:nvPr>
        </p:nvGraphicFramePr>
        <p:xfrm>
          <a:off x="611560" y="1397000"/>
          <a:ext cx="7992887" cy="4325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50206"/>
                <a:gridCol w="1850206"/>
                <a:gridCol w="2132236"/>
                <a:gridCol w="2160239"/>
              </a:tblGrid>
              <a:tr h="852850">
                <a:tc>
                  <a:txBody>
                    <a:bodyPr/>
                    <a:lstStyle/>
                    <a:p>
                      <a:r>
                        <a:rPr lang="cs-CZ" b="1" i="1" dirty="0" smtClean="0"/>
                        <a:t>Logistika</a:t>
                      </a:r>
                      <a:endParaRPr lang="cs-CZ" b="1" i="1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b="1" i="1" dirty="0" smtClean="0"/>
                        <a:t>Rostlinolékařská</a:t>
                      </a:r>
                      <a:r>
                        <a:rPr lang="cs-CZ" b="1" i="1" baseline="0" dirty="0" smtClean="0"/>
                        <a:t> praxe</a:t>
                      </a:r>
                      <a:endParaRPr lang="cs-CZ" b="1" i="1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cs-CZ" sz="18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cs-CZ" sz="18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cs-CZ" sz="18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Obchod</a:t>
                      </a:r>
                      <a:endParaRPr lang="cs-CZ" sz="18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852850">
                <a:tc>
                  <a:txBody>
                    <a:bodyPr/>
                    <a:lstStyle/>
                    <a:p>
                      <a:r>
                        <a:rPr lang="cs-CZ" dirty="0" smtClean="0"/>
                        <a:t>Bezpečnostní listy</a:t>
                      </a:r>
                      <a:endParaRPr lang="cs-CZ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>
                          <a:hlinkClick r:id="rId3"/>
                        </a:rPr>
                        <a:t>Etikety</a:t>
                      </a:r>
                      <a:endParaRPr lang="cs-CZ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sz="1400" i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cs-CZ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Ceník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852850">
                <a:tc>
                  <a:txBody>
                    <a:bodyPr/>
                    <a:lstStyle/>
                    <a:p>
                      <a:r>
                        <a:rPr lang="cs-CZ" dirty="0" smtClean="0">
                          <a:hlinkClick r:id="rId4"/>
                        </a:rPr>
                        <a:t>ADR 2011</a:t>
                      </a:r>
                      <a:endParaRPr lang="cs-CZ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>
                          <a:hlinkClick r:id="rId5"/>
                        </a:rPr>
                        <a:t>Přípravky </a:t>
                      </a:r>
                      <a:r>
                        <a:rPr lang="cs-CZ" dirty="0" err="1" smtClean="0">
                          <a:hlinkClick r:id="rId5"/>
                        </a:rPr>
                        <a:t>povole-né</a:t>
                      </a:r>
                      <a:r>
                        <a:rPr lang="cs-CZ" dirty="0" smtClean="0">
                          <a:hlinkClick r:id="rId5"/>
                        </a:rPr>
                        <a:t> pro</a:t>
                      </a:r>
                      <a:r>
                        <a:rPr lang="cs-CZ" baseline="0" dirty="0" smtClean="0">
                          <a:hlinkClick r:id="rId5"/>
                        </a:rPr>
                        <a:t> </a:t>
                      </a:r>
                      <a:r>
                        <a:rPr lang="cs-CZ" baseline="0" dirty="0" err="1" smtClean="0">
                          <a:hlinkClick r:id="rId5"/>
                        </a:rPr>
                        <a:t>profesio-nální</a:t>
                      </a:r>
                      <a:r>
                        <a:rPr lang="cs-CZ" baseline="0" dirty="0" smtClean="0">
                          <a:hlinkClick r:id="rId5"/>
                        </a:rPr>
                        <a:t> použití</a:t>
                      </a:r>
                      <a:endParaRPr lang="cs-CZ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sz="1200" b="1" kern="12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85285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sz="1400" i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sz="1200" b="1" kern="12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85285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sz="1400" i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sz="1200" b="1" kern="12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pic>
        <p:nvPicPr>
          <p:cNvPr id="6" name="Obrázek 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5" y="5877272"/>
            <a:ext cx="646123" cy="7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8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401866"/>
              </p:ext>
            </p:extLst>
          </p:nvPr>
        </p:nvGraphicFramePr>
        <p:xfrm>
          <a:off x="611560" y="1397000"/>
          <a:ext cx="7992887" cy="4264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0412"/>
                <a:gridCol w="2132236"/>
                <a:gridCol w="2160239"/>
              </a:tblGrid>
              <a:tr h="852850">
                <a:tc rowSpan="5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Karel Bräuer</a:t>
                      </a:r>
                    </a:p>
                    <a:p>
                      <a:r>
                        <a:rPr lang="cs-CZ" sz="1400" i="1" dirty="0" smtClean="0"/>
                        <a:t>Ředitel -prokurista</a:t>
                      </a:r>
                      <a:endParaRPr lang="cs-CZ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Tel.:      +420 585 110 345</a:t>
                      </a:r>
                    </a:p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Fax:      +420 585 110 322</a:t>
                      </a:r>
                    </a:p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Mobil: +420 602 744 528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Mail:    </a:t>
                      </a:r>
                      <a:r>
                        <a:rPr lang="cs-CZ" sz="1200" b="1" dirty="0" smtClean="0">
                          <a:solidFill>
                            <a:srgbClr val="0070C0"/>
                          </a:solidFill>
                          <a:hlinkClick r:id="rId2"/>
                        </a:rPr>
                        <a:t>brauer</a:t>
                      </a:r>
                      <a:r>
                        <a:rPr lang="cs-CZ" sz="12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@argohana.cz</a:t>
                      </a:r>
                      <a:endParaRPr lang="cs-CZ" sz="1200" b="1" kern="12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852850"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Jiří Koc</a:t>
                      </a:r>
                    </a:p>
                    <a:p>
                      <a:r>
                        <a:rPr lang="cs-CZ" sz="1400" i="1" dirty="0" smtClean="0"/>
                        <a:t>Vedoucí logistického úseku</a:t>
                      </a:r>
                      <a:endParaRPr lang="cs-CZ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Tel.:      +420 585 110 337</a:t>
                      </a:r>
                    </a:p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Fax:      +420 585 110 334</a:t>
                      </a:r>
                    </a:p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Mobil: +420 602 526 903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Mail:    koc</a:t>
                      </a:r>
                      <a:r>
                        <a:rPr lang="cs-CZ" sz="12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@argohana.cz</a:t>
                      </a:r>
                    </a:p>
                  </a:txBody>
                  <a:tcPr/>
                </a:tc>
              </a:tr>
              <a:tr h="852850"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Silvie Růžičková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i="1" dirty="0" smtClean="0"/>
                        <a:t>Vedoucí logistického úseku</a:t>
                      </a:r>
                    </a:p>
                    <a:p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Tel.:      +420 585 110 323</a:t>
                      </a:r>
                    </a:p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Fax:      +420 585 110 334</a:t>
                      </a:r>
                    </a:p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Mobil: +420 725 466 026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Mail:    ruzickova</a:t>
                      </a:r>
                      <a:r>
                        <a:rPr lang="cs-CZ" sz="12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@argohana.cz</a:t>
                      </a:r>
                    </a:p>
                  </a:txBody>
                  <a:tcPr/>
                </a:tc>
              </a:tr>
              <a:tr h="852850"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Jan </a:t>
                      </a:r>
                      <a:r>
                        <a:rPr lang="cs-CZ" dirty="0" err="1" smtClean="0"/>
                        <a:t>Slepica</a:t>
                      </a:r>
                      <a:endParaRPr lang="cs-CZ" dirty="0" smtClean="0"/>
                    </a:p>
                    <a:p>
                      <a:r>
                        <a:rPr lang="cs-CZ" sz="1400" i="1" dirty="0" err="1" smtClean="0"/>
                        <a:t>Controller</a:t>
                      </a:r>
                      <a:endParaRPr lang="cs-CZ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Tel.:      +420 585</a:t>
                      </a:r>
                      <a:r>
                        <a:rPr lang="cs-CZ" sz="1200" b="1" baseline="0" dirty="0" smtClean="0">
                          <a:solidFill>
                            <a:srgbClr val="0070C0"/>
                          </a:solidFill>
                        </a:rPr>
                        <a:t> 110 322</a:t>
                      </a:r>
                      <a:endParaRPr lang="cs-CZ" sz="1200" b="1" dirty="0" smtClean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Fax:      +420 585 110 322</a:t>
                      </a:r>
                    </a:p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Mobil: +420 606</a:t>
                      </a:r>
                      <a:r>
                        <a:rPr lang="cs-CZ" sz="1200" b="1" baseline="0" dirty="0" smtClean="0">
                          <a:solidFill>
                            <a:srgbClr val="0070C0"/>
                          </a:solidFill>
                        </a:rPr>
                        <a:t> 775 061</a:t>
                      </a:r>
                      <a:endParaRPr lang="cs-CZ" sz="12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Mail:    slepica</a:t>
                      </a:r>
                      <a:r>
                        <a:rPr lang="cs-CZ" sz="12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@argohana.cz</a:t>
                      </a:r>
                    </a:p>
                  </a:txBody>
                  <a:tcPr/>
                </a:tc>
              </a:tr>
              <a:tr h="852850"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Pavla Bařinová</a:t>
                      </a:r>
                    </a:p>
                    <a:p>
                      <a:r>
                        <a:rPr lang="cs-CZ" sz="1400" i="1" dirty="0" smtClean="0"/>
                        <a:t>Fakturantka - asistentka</a:t>
                      </a:r>
                      <a:endParaRPr lang="cs-CZ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Tel.:      +420 585 110 323</a:t>
                      </a:r>
                    </a:p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Fax:      +420 585 110 334</a:t>
                      </a:r>
                    </a:p>
                    <a:p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Mobil: +420 724 594 836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 smtClean="0">
                          <a:solidFill>
                            <a:srgbClr val="0070C0"/>
                          </a:solidFill>
                        </a:rPr>
                        <a:t>Mail:    barinova</a:t>
                      </a:r>
                      <a:r>
                        <a:rPr lang="cs-CZ" sz="12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@argohana.cz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8" y="1412776"/>
            <a:ext cx="368089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Obrázek 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5" y="5877272"/>
            <a:ext cx="646123" cy="768033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626418" y="836712"/>
            <a:ext cx="797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K o n t a k t</a:t>
            </a:r>
            <a:endParaRPr lang="cs-CZ" sz="2000" b="1" dirty="0"/>
          </a:p>
        </p:txBody>
      </p:sp>
    </p:spTree>
    <p:extLst>
      <p:ext uri="{BB962C8B-B14F-4D97-AF65-F5344CB8AC3E}">
        <p14:creationId xmlns:p14="http://schemas.microsoft.com/office/powerpoint/2010/main" val="80250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aoblený obdélníkový popisek 2"/>
          <p:cNvSpPr/>
          <p:nvPr/>
        </p:nvSpPr>
        <p:spPr>
          <a:xfrm>
            <a:off x="2393758" y="1868587"/>
            <a:ext cx="4356484" cy="4705003"/>
          </a:xfrm>
          <a:prstGeom prst="wedgeRoundRectCallout">
            <a:avLst>
              <a:gd name="adj1" fmla="val -57"/>
              <a:gd name="adj2" fmla="val -49913"/>
              <a:gd name="adj3" fmla="val 16667"/>
            </a:avLst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b="1" dirty="0" smtClean="0">
                <a:solidFill>
                  <a:schemeClr val="bg1"/>
                </a:solidFill>
                <a:latin typeface="Lucida Calligraphy" pitchFamily="66" charset="0"/>
              </a:rPr>
              <a:t>„Díky našemu společnému postupu jsme </a:t>
            </a:r>
            <a:r>
              <a:rPr lang="cs-CZ" sz="1400" b="1" dirty="0">
                <a:solidFill>
                  <a:schemeClr val="bg1"/>
                </a:solidFill>
                <a:latin typeface="Lucida Calligraphy" pitchFamily="66" charset="0"/>
              </a:rPr>
              <a:t>dostatečně </a:t>
            </a:r>
            <a:r>
              <a:rPr lang="cs-CZ" sz="1400" b="1" dirty="0" smtClean="0">
                <a:solidFill>
                  <a:schemeClr val="bg1"/>
                </a:solidFill>
                <a:latin typeface="Lucida Calligraphy" pitchFamily="66" charset="0"/>
              </a:rPr>
              <a:t>silní, díky odbornosti i mnohaletým praktickým zkušenostem  jsme dostatečně erudovaní a díky Vaší dosavadní spokojenosti jsme dostatečně motivovaní na </a:t>
            </a:r>
            <a:r>
              <a:rPr lang="cs-CZ" sz="1400" b="1" dirty="0">
                <a:solidFill>
                  <a:schemeClr val="bg1"/>
                </a:solidFill>
                <a:latin typeface="Lucida Calligraphy" pitchFamily="66" charset="0"/>
              </a:rPr>
              <a:t>to, abychom </a:t>
            </a:r>
            <a:r>
              <a:rPr lang="cs-CZ" sz="1400" b="1" dirty="0" smtClean="0">
                <a:solidFill>
                  <a:schemeClr val="bg1"/>
                </a:solidFill>
                <a:latin typeface="Lucida Calligraphy" pitchFamily="66" charset="0"/>
              </a:rPr>
              <a:t>Vám poskytovali servis v </a:t>
            </a:r>
            <a:r>
              <a:rPr lang="cs-CZ" sz="1400" b="1" dirty="0">
                <a:solidFill>
                  <a:schemeClr val="bg1"/>
                </a:solidFill>
                <a:latin typeface="Lucida Calligraphy" pitchFamily="66" charset="0"/>
              </a:rPr>
              <a:t>prvotřídní </a:t>
            </a:r>
            <a:r>
              <a:rPr lang="cs-CZ" sz="1400" b="1" dirty="0" smtClean="0">
                <a:solidFill>
                  <a:schemeClr val="bg1"/>
                </a:solidFill>
                <a:latin typeface="Lucida Calligraphy" pitchFamily="66" charset="0"/>
              </a:rPr>
              <a:t>kvalitě. Zároveň </a:t>
            </a:r>
            <a:r>
              <a:rPr lang="cs-CZ" sz="1400" b="1" dirty="0">
                <a:solidFill>
                  <a:schemeClr val="bg1"/>
                </a:solidFill>
                <a:latin typeface="Lucida Calligraphy" pitchFamily="66" charset="0"/>
              </a:rPr>
              <a:t>jsme dostatečně </a:t>
            </a:r>
            <a:r>
              <a:rPr lang="cs-CZ" sz="1400" b="1" dirty="0" smtClean="0">
                <a:solidFill>
                  <a:schemeClr val="bg1"/>
                </a:solidFill>
                <a:latin typeface="Lucida Calligraphy" pitchFamily="66" charset="0"/>
              </a:rPr>
              <a:t>operativní a flexibilní, </a:t>
            </a:r>
            <a:r>
              <a:rPr lang="cs-CZ" sz="1400" b="1" dirty="0">
                <a:solidFill>
                  <a:schemeClr val="bg1"/>
                </a:solidFill>
                <a:latin typeface="Lucida Calligraphy" pitchFamily="66" charset="0"/>
              </a:rPr>
              <a:t>abychom se </a:t>
            </a:r>
            <a:r>
              <a:rPr lang="cs-CZ" sz="1400" b="1" dirty="0" smtClean="0">
                <a:solidFill>
                  <a:schemeClr val="bg1"/>
                </a:solidFill>
                <a:latin typeface="Lucida Calligraphy" pitchFamily="66" charset="0"/>
              </a:rPr>
              <a:t>Vám </a:t>
            </a:r>
            <a:r>
              <a:rPr lang="cs-CZ" sz="1400" b="1" dirty="0">
                <a:solidFill>
                  <a:schemeClr val="bg1"/>
                </a:solidFill>
                <a:latin typeface="Lucida Calligraphy" pitchFamily="66" charset="0"/>
              </a:rPr>
              <a:t>mohli věnovat </a:t>
            </a:r>
            <a:r>
              <a:rPr lang="cs-CZ" sz="1400" b="1" dirty="0" smtClean="0">
                <a:solidFill>
                  <a:schemeClr val="bg1"/>
                </a:solidFill>
                <a:latin typeface="Lucida Calligraphy" pitchFamily="66" charset="0"/>
              </a:rPr>
              <a:t>podle Vašich aktuálních požadavků a s </a:t>
            </a:r>
            <a:r>
              <a:rPr lang="cs-CZ" sz="1400" b="1" dirty="0">
                <a:solidFill>
                  <a:schemeClr val="bg1"/>
                </a:solidFill>
                <a:latin typeface="Lucida Calligraphy" pitchFamily="66" charset="0"/>
              </a:rPr>
              <a:t>maximální péčí</a:t>
            </a:r>
            <a:r>
              <a:rPr lang="cs-CZ" sz="1400" b="1" dirty="0" smtClean="0">
                <a:solidFill>
                  <a:schemeClr val="bg1"/>
                </a:solidFill>
                <a:latin typeface="Lucida Calligraphy" pitchFamily="66" charset="0"/>
              </a:rPr>
              <a:t>.„</a:t>
            </a:r>
          </a:p>
          <a:p>
            <a:pPr algn="ctr"/>
            <a:endParaRPr lang="cs-CZ" sz="1400" b="1" dirty="0" smtClean="0">
              <a:solidFill>
                <a:schemeClr val="bg1"/>
              </a:solidFill>
              <a:latin typeface="Lucida Calligraphy" pitchFamily="66" charset="0"/>
            </a:endParaRPr>
          </a:p>
          <a:p>
            <a:pPr algn="r"/>
            <a:endParaRPr lang="cs-CZ" sz="1400" b="1" dirty="0" smtClean="0">
              <a:solidFill>
                <a:schemeClr val="bg1"/>
              </a:solidFill>
              <a:latin typeface="Lucida Calligraphy" pitchFamily="66" charset="0"/>
            </a:endParaRPr>
          </a:p>
          <a:p>
            <a:pPr algn="r"/>
            <a:r>
              <a:rPr lang="cs-CZ" sz="1400" b="1" dirty="0" smtClean="0">
                <a:solidFill>
                  <a:schemeClr val="bg1"/>
                </a:solidFill>
                <a:latin typeface="Lucida Calligraphy" pitchFamily="66" charset="0"/>
              </a:rPr>
              <a:t>ARGO HANÁ</a:t>
            </a:r>
            <a:endParaRPr lang="cs-CZ" sz="1400" dirty="0">
              <a:solidFill>
                <a:schemeClr val="bg1"/>
              </a:solidFill>
              <a:latin typeface="Lucida Calligraphy" pitchFamily="66" charset="0"/>
            </a:endParaRPr>
          </a:p>
        </p:txBody>
      </p:sp>
      <p:pic>
        <p:nvPicPr>
          <p:cNvPr id="6" name="Obrázek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5" y="5877272"/>
            <a:ext cx="646123" cy="768033"/>
          </a:xfrm>
          <a:prstGeom prst="rect">
            <a:avLst/>
          </a:prstGeom>
        </p:spPr>
      </p:pic>
      <p:pic>
        <p:nvPicPr>
          <p:cNvPr id="8" name="Picture 2" descr="C:\Users\Uživatel\AppData\Local\Microsoft\Windows\Temporary Internet Files\Content.Outlook\YEE2SNE5\AG FINA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2331745" cy="5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87" y="811875"/>
            <a:ext cx="2247449" cy="62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ttp://core.firmy-cesko.cz/files/loga/velke/379843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764704"/>
            <a:ext cx="2145563" cy="66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véPole 6"/>
          <p:cNvSpPr txBox="1"/>
          <p:nvPr/>
        </p:nvSpPr>
        <p:spPr>
          <a:xfrm>
            <a:off x="251520" y="1556792"/>
            <a:ext cx="23042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600" b="1" i="1" dirty="0" smtClean="0">
                <a:solidFill>
                  <a:srgbClr val="CC3300"/>
                </a:solidFill>
                <a:latin typeface="Arial Black" pitchFamily="34" charset="0"/>
              </a:rPr>
              <a:t>UK </a:t>
            </a:r>
            <a:r>
              <a:rPr lang="cs-CZ" b="1" i="1" dirty="0" smtClean="0">
                <a:solidFill>
                  <a:srgbClr val="CC3300"/>
                </a:solidFill>
                <a:latin typeface="Arial Black" pitchFamily="34" charset="0"/>
              </a:rPr>
              <a:t>DITANA</a:t>
            </a:r>
            <a:r>
              <a:rPr lang="cs-CZ" sz="2000" b="1" i="1" dirty="0" smtClean="0">
                <a:solidFill>
                  <a:srgbClr val="CC3300"/>
                </a:solidFill>
                <a:latin typeface="Arial Black" pitchFamily="34" charset="0"/>
              </a:rPr>
              <a:t> </a:t>
            </a:r>
            <a:r>
              <a:rPr lang="cs-CZ" sz="1000" b="1" i="1" dirty="0" smtClean="0">
                <a:solidFill>
                  <a:srgbClr val="CC3300"/>
                </a:solidFill>
                <a:latin typeface="Arial Black" pitchFamily="34" charset="0"/>
              </a:rPr>
              <a:t>s.r.o.</a:t>
            </a:r>
            <a:endParaRPr lang="cs-CZ" sz="1000" b="1" i="1" dirty="0">
              <a:solidFill>
                <a:srgbClr val="CC3300"/>
              </a:solidFill>
              <a:latin typeface="Arial Black" pitchFamily="34" charset="0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251520" y="2132856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 smtClean="0">
                <a:solidFill>
                  <a:srgbClr val="CC3300"/>
                </a:solidFill>
                <a:latin typeface="Arial Black" pitchFamily="34" charset="0"/>
              </a:rPr>
              <a:t>DITANA</a:t>
            </a:r>
            <a:r>
              <a:rPr lang="cs-CZ" sz="2000" b="1" i="1" dirty="0" smtClean="0">
                <a:solidFill>
                  <a:srgbClr val="CC3300"/>
                </a:solidFill>
                <a:latin typeface="Arial Black" pitchFamily="34" charset="0"/>
              </a:rPr>
              <a:t> </a:t>
            </a:r>
            <a:r>
              <a:rPr lang="cs-CZ" sz="1000" b="1" i="1" dirty="0" smtClean="0">
                <a:solidFill>
                  <a:srgbClr val="CC3300"/>
                </a:solidFill>
                <a:latin typeface="Arial Black" pitchFamily="34" charset="0"/>
              </a:rPr>
              <a:t>spol. s r.o.</a:t>
            </a:r>
            <a:endParaRPr lang="cs-CZ" sz="1000" b="1" i="1" dirty="0">
              <a:solidFill>
                <a:srgbClr val="CC3300"/>
              </a:solidFill>
              <a:latin typeface="Arial Black" pitchFamily="34" charset="0"/>
            </a:endParaRPr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6" y="2708920"/>
            <a:ext cx="1392332" cy="1734086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1" y="4132715"/>
            <a:ext cx="685896" cy="29531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3" y="3519187"/>
            <a:ext cx="743763" cy="989933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3552780"/>
            <a:ext cx="1224136" cy="893577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553" y="4560879"/>
            <a:ext cx="2355447" cy="10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3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873155"/>
              </p:ext>
            </p:extLst>
          </p:nvPr>
        </p:nvGraphicFramePr>
        <p:xfrm>
          <a:off x="1524000" y="1397000"/>
          <a:ext cx="6432376" cy="4617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7936"/>
                <a:gridCol w="947936"/>
                <a:gridCol w="1296144"/>
                <a:gridCol w="1379984"/>
                <a:gridCol w="1860376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cs-CZ" i="1" dirty="0" smtClean="0"/>
                        <a:t>Název přípravku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Registrační</a:t>
                      </a:r>
                      <a:r>
                        <a:rPr lang="cs-CZ" i="1" baseline="0" dirty="0" smtClean="0"/>
                        <a:t> číslo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Držitel registrace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Druh registrace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 smtClean="0"/>
                        <a:t>Ally</a:t>
                      </a:r>
                      <a:r>
                        <a:rPr lang="cs-CZ" dirty="0" smtClean="0"/>
                        <a:t> Star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err="1" smtClean="0"/>
                        <a:t>Ally</a:t>
                      </a:r>
                      <a:r>
                        <a:rPr lang="cs-CZ" dirty="0" smtClean="0"/>
                        <a:t> SX</a:t>
                      </a:r>
                    </a:p>
                    <a:p>
                      <a:r>
                        <a:rPr lang="cs-CZ" dirty="0" err="1" smtClean="0"/>
                        <a:t>Starane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4513-1</a:t>
                      </a:r>
                    </a:p>
                    <a:p>
                      <a:r>
                        <a:rPr lang="cs-CZ" dirty="0" smtClean="0"/>
                        <a:t>3566-2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DuPont</a:t>
                      </a:r>
                    </a:p>
                    <a:p>
                      <a:r>
                        <a:rPr lang="cs-CZ" dirty="0" smtClean="0"/>
                        <a:t>Dow Agro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Standartní</a:t>
                      </a:r>
                    </a:p>
                    <a:p>
                      <a:r>
                        <a:rPr lang="cs-CZ" dirty="0" smtClean="0"/>
                        <a:t>Standartní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cs-CZ" dirty="0" err="1" smtClean="0"/>
                        <a:t>Olmik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3667-2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DuPont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Standartní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cs-CZ" dirty="0" err="1" smtClean="0"/>
                        <a:t>Trener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4025-1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DuPont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Standartní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cs-CZ" dirty="0" smtClean="0"/>
                        <a:t>AH Agendo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4699-OD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ARGO HANÁ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Souběžný obchod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cs-CZ" dirty="0" smtClean="0"/>
                        <a:t>AH </a:t>
                      </a:r>
                      <a:r>
                        <a:rPr lang="cs-CZ" dirty="0" err="1" smtClean="0"/>
                        <a:t>ButyStar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3941-1D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ARGO HANÁ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Souběžný obchod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cs-CZ" dirty="0" smtClean="0"/>
                        <a:t>AH Gepard</a:t>
                      </a:r>
                      <a:r>
                        <a:rPr lang="cs-CZ" baseline="0" dirty="0" smtClean="0"/>
                        <a:t> Extra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4251-5D/1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ARGO HANÁ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Souběžný obchod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cs-CZ" dirty="0" smtClean="0"/>
                        <a:t>AH </a:t>
                      </a:r>
                      <a:r>
                        <a:rPr lang="cs-CZ" dirty="0" err="1" smtClean="0"/>
                        <a:t>MilARGO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4530-OD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ARGO HANÁ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Souběžný obchod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cs-CZ" dirty="0" smtClean="0"/>
                        <a:t>AH </a:t>
                      </a:r>
                      <a:r>
                        <a:rPr lang="cs-CZ" dirty="0" err="1" smtClean="0"/>
                        <a:t>Mitron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4347-3D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ARGO HANÁ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Souběžný obchod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cs-CZ" dirty="0" smtClean="0"/>
                        <a:t>AH Mix Duo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4530-OD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ARGO HANÁ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Souběžný obchod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cs-CZ" dirty="0" smtClean="0"/>
                        <a:t>AH </a:t>
                      </a:r>
                      <a:r>
                        <a:rPr lang="cs-CZ" dirty="0" err="1" smtClean="0"/>
                        <a:t>Retron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3144-2D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ARGO HANÁ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Souběžný obchod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1547664" y="83671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H e r b i c i d y</a:t>
            </a:r>
            <a:endParaRPr lang="cs-CZ" sz="2000" b="1" dirty="0"/>
          </a:p>
        </p:txBody>
      </p:sp>
      <p:pic>
        <p:nvPicPr>
          <p:cNvPr id="4" name="Obrázek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5" y="5877272"/>
            <a:ext cx="646123" cy="7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76495"/>
              </p:ext>
            </p:extLst>
          </p:nvPr>
        </p:nvGraphicFramePr>
        <p:xfrm>
          <a:off x="1524000" y="1397000"/>
          <a:ext cx="6432376" cy="3840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5872"/>
                <a:gridCol w="1296144"/>
                <a:gridCol w="1379984"/>
                <a:gridCol w="1860376"/>
              </a:tblGrid>
              <a:tr h="370840">
                <a:tc>
                  <a:txBody>
                    <a:bodyPr/>
                    <a:lstStyle/>
                    <a:p>
                      <a:r>
                        <a:rPr lang="cs-CZ" i="1" dirty="0" smtClean="0"/>
                        <a:t>Název přípravku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Registrační</a:t>
                      </a:r>
                      <a:r>
                        <a:rPr lang="cs-CZ" i="1" baseline="0" dirty="0" smtClean="0"/>
                        <a:t> číslo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Držitel registrace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Druh registrace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cs-CZ" dirty="0" err="1" smtClean="0"/>
                        <a:t>Credo</a:t>
                      </a:r>
                      <a:endParaRPr lang="cs-CZ" dirty="0" smtClean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4644-0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DuPont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Standartní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cs-CZ" dirty="0" smtClean="0"/>
                        <a:t>AH Horizont 250 EW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3975-9D/1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ARGO HANÁ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Standartní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cs-CZ" dirty="0" smtClean="0"/>
                        <a:t>AH Orfeus 25 EW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4471-OD/1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ARGO HANÁ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Standartní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cs-CZ" dirty="0" smtClean="0"/>
                        <a:t>AH Orion 25 EW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4471-OD/2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ARGO HANÁ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Souběžný obchod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cs-CZ" dirty="0" smtClean="0"/>
                        <a:t>AH </a:t>
                      </a:r>
                      <a:r>
                        <a:rPr lang="cs-CZ" dirty="0" err="1" smtClean="0"/>
                        <a:t>Vitrage</a:t>
                      </a:r>
                      <a:r>
                        <a:rPr lang="cs-CZ" dirty="0" smtClean="0"/>
                        <a:t> 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4383-2D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ARGO HANÁ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Souběžný obchod</a:t>
                      </a:r>
                      <a:endParaRPr lang="cs-CZ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1547664" y="83671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F u n g i c i d y</a:t>
            </a:r>
            <a:endParaRPr lang="cs-CZ" sz="2000" b="1" dirty="0"/>
          </a:p>
        </p:txBody>
      </p:sp>
      <p:pic>
        <p:nvPicPr>
          <p:cNvPr id="4" name="Obrázek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5" y="5877272"/>
            <a:ext cx="646123" cy="7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336378"/>
              </p:ext>
            </p:extLst>
          </p:nvPr>
        </p:nvGraphicFramePr>
        <p:xfrm>
          <a:off x="1524000" y="1397000"/>
          <a:ext cx="6432376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5872"/>
                <a:gridCol w="1296144"/>
                <a:gridCol w="1379984"/>
                <a:gridCol w="1860376"/>
              </a:tblGrid>
              <a:tr h="370840">
                <a:tc>
                  <a:txBody>
                    <a:bodyPr/>
                    <a:lstStyle/>
                    <a:p>
                      <a:r>
                        <a:rPr lang="cs-CZ" i="1" dirty="0" smtClean="0"/>
                        <a:t>Název přípravku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Registrační</a:t>
                      </a:r>
                      <a:r>
                        <a:rPr lang="cs-CZ" i="1" baseline="0" dirty="0" smtClean="0"/>
                        <a:t> číslo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Držitel registrace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Druh registrace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cs-CZ" dirty="0" err="1" smtClean="0"/>
                        <a:t>Stocker</a:t>
                      </a:r>
                      <a:endParaRPr lang="cs-CZ" dirty="0" smtClean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4612-2</a:t>
                      </a:r>
                      <a:endParaRPr lang="cs-CZ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DuPont</a:t>
                      </a:r>
                      <a:endParaRPr lang="cs-CZ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Standartní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1547664" y="83671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I n s e k t i c i d y</a:t>
            </a:r>
            <a:endParaRPr lang="cs-CZ" sz="2000" b="1" dirty="0"/>
          </a:p>
        </p:txBody>
      </p:sp>
      <p:pic>
        <p:nvPicPr>
          <p:cNvPr id="4" name="Obrázek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5" y="5877272"/>
            <a:ext cx="646123" cy="7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96572"/>
              </p:ext>
            </p:extLst>
          </p:nvPr>
        </p:nvGraphicFramePr>
        <p:xfrm>
          <a:off x="1524000" y="1397000"/>
          <a:ext cx="6432376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5872"/>
                <a:gridCol w="1296144"/>
                <a:gridCol w="1379984"/>
                <a:gridCol w="1860376"/>
              </a:tblGrid>
              <a:tr h="370840">
                <a:tc>
                  <a:txBody>
                    <a:bodyPr/>
                    <a:lstStyle/>
                    <a:p>
                      <a:r>
                        <a:rPr lang="cs-CZ" i="1" dirty="0" smtClean="0"/>
                        <a:t>Název přípravku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Registrační</a:t>
                      </a:r>
                      <a:r>
                        <a:rPr lang="cs-CZ" i="1" baseline="0" dirty="0" smtClean="0"/>
                        <a:t> číslo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Držitel registrace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Druh registrace</a:t>
                      </a:r>
                      <a:endParaRPr lang="cs-CZ" i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endParaRPr lang="cs-CZ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1547664" y="83671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R e g u l á t o r y   r ů s t u</a:t>
            </a:r>
            <a:endParaRPr lang="cs-CZ" sz="2000" b="1" dirty="0"/>
          </a:p>
        </p:txBody>
      </p:sp>
      <p:pic>
        <p:nvPicPr>
          <p:cNvPr id="4" name="Obrázek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5" y="5877272"/>
            <a:ext cx="646123" cy="7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78502"/>
              </p:ext>
            </p:extLst>
          </p:nvPr>
        </p:nvGraphicFramePr>
        <p:xfrm>
          <a:off x="1524000" y="1397000"/>
          <a:ext cx="6432376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5872"/>
                <a:gridCol w="1296144"/>
                <a:gridCol w="1379984"/>
                <a:gridCol w="1860376"/>
              </a:tblGrid>
              <a:tr h="370840">
                <a:tc>
                  <a:txBody>
                    <a:bodyPr/>
                    <a:lstStyle/>
                    <a:p>
                      <a:r>
                        <a:rPr lang="cs-CZ" i="1" dirty="0" smtClean="0"/>
                        <a:t>Název přípravku</a:t>
                      </a:r>
                      <a:endParaRPr lang="cs-CZ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Registrační</a:t>
                      </a:r>
                      <a:r>
                        <a:rPr lang="cs-CZ" i="1" baseline="0" dirty="0" smtClean="0"/>
                        <a:t> číslo</a:t>
                      </a:r>
                      <a:endParaRPr lang="cs-CZ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Držitel registrace</a:t>
                      </a:r>
                      <a:endParaRPr lang="cs-CZ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Druh registrace</a:t>
                      </a:r>
                      <a:endParaRPr lang="cs-CZ" i="1" dirty="0"/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endParaRPr lang="cs-CZ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cs-CZ" dirty="0" smtClean="0"/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1547664" y="83671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O s t a t n í</a:t>
            </a:r>
            <a:endParaRPr lang="cs-CZ" sz="2000" b="1" dirty="0"/>
          </a:p>
        </p:txBody>
      </p:sp>
      <p:pic>
        <p:nvPicPr>
          <p:cNvPr id="4" name="Obrázek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5" y="5877272"/>
            <a:ext cx="646123" cy="7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6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912417"/>
              </p:ext>
            </p:extLst>
          </p:nvPr>
        </p:nvGraphicFramePr>
        <p:xfrm>
          <a:off x="1524000" y="1397000"/>
          <a:ext cx="6432376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5872"/>
                <a:gridCol w="1296144"/>
                <a:gridCol w="1379984"/>
                <a:gridCol w="1860376"/>
              </a:tblGrid>
              <a:tr h="370840">
                <a:tc>
                  <a:txBody>
                    <a:bodyPr/>
                    <a:lstStyle/>
                    <a:p>
                      <a:r>
                        <a:rPr lang="cs-CZ" i="1" dirty="0" smtClean="0"/>
                        <a:t>Název přípravku</a:t>
                      </a:r>
                      <a:endParaRPr lang="cs-CZ" i="1" dirty="0"/>
                    </a:p>
                  </a:txBody>
                  <a:tcPr anchor="ctr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Registrační</a:t>
                      </a:r>
                      <a:r>
                        <a:rPr lang="cs-CZ" i="1" baseline="0" dirty="0" smtClean="0"/>
                        <a:t> číslo</a:t>
                      </a:r>
                      <a:endParaRPr lang="cs-CZ" i="1" dirty="0"/>
                    </a:p>
                  </a:txBody>
                  <a:tcPr anchor="ctr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Držitel registrace</a:t>
                      </a:r>
                      <a:endParaRPr lang="cs-CZ" i="1" dirty="0"/>
                    </a:p>
                  </a:txBody>
                  <a:tcPr anchor="ctr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Druh registrace</a:t>
                      </a:r>
                      <a:endParaRPr lang="cs-CZ" i="1" dirty="0"/>
                    </a:p>
                  </a:txBody>
                  <a:tcPr anchor="ctr">
                    <a:solidFill>
                      <a:srgbClr val="33CC33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endParaRPr lang="cs-CZ" dirty="0" smtClean="0"/>
                    </a:p>
                  </a:txBody>
                  <a:tcPr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 smtClean="0"/>
                    </a:p>
                  </a:txBody>
                  <a:tcPr anchor="ctr">
                    <a:solidFill>
                      <a:srgbClr val="99FF66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99FF66"/>
                    </a:solidFill>
                  </a:tcPr>
                </a:tc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1547664" y="83671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L i s t o v á   h n o j i v a</a:t>
            </a:r>
            <a:endParaRPr lang="cs-CZ" sz="2000" b="1" dirty="0"/>
          </a:p>
        </p:txBody>
      </p:sp>
      <p:pic>
        <p:nvPicPr>
          <p:cNvPr id="4" name="Obrázek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5" y="5877272"/>
            <a:ext cx="646123" cy="7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20493"/>
              </p:ext>
            </p:extLst>
          </p:nvPr>
        </p:nvGraphicFramePr>
        <p:xfrm>
          <a:off x="1524000" y="1397000"/>
          <a:ext cx="6432376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5872"/>
                <a:gridCol w="1296144"/>
                <a:gridCol w="1379984"/>
                <a:gridCol w="1860376"/>
              </a:tblGrid>
              <a:tr h="370840">
                <a:tc>
                  <a:txBody>
                    <a:bodyPr/>
                    <a:lstStyle/>
                    <a:p>
                      <a:r>
                        <a:rPr lang="cs-CZ" i="1" dirty="0" smtClean="0"/>
                        <a:t>Název přípravku</a:t>
                      </a:r>
                      <a:endParaRPr lang="cs-CZ" i="1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Registrační</a:t>
                      </a:r>
                      <a:r>
                        <a:rPr lang="cs-CZ" i="1" baseline="0" dirty="0" smtClean="0"/>
                        <a:t> číslo</a:t>
                      </a:r>
                      <a:endParaRPr lang="cs-CZ" i="1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Držitel registrace</a:t>
                      </a:r>
                      <a:endParaRPr lang="cs-CZ" i="1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Druh registrace</a:t>
                      </a:r>
                      <a:endParaRPr lang="cs-CZ" i="1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endParaRPr lang="cs-CZ" dirty="0" smtClean="0"/>
                    </a:p>
                  </a:txBody>
                  <a:tcPr anchor="ctr">
                    <a:solidFill>
                      <a:srgbClr val="FFE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FFE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FFE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 smtClean="0"/>
                    </a:p>
                  </a:txBody>
                  <a:tcPr anchor="ctr">
                    <a:solidFill>
                      <a:srgbClr val="FFE48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FFE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FFE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FFE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FFE48F"/>
                    </a:solidFill>
                  </a:tcPr>
                </a:tc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1547664" y="83671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S p e c i á l n í   h n o j i v a</a:t>
            </a:r>
            <a:endParaRPr lang="cs-CZ" sz="2000" b="1" dirty="0"/>
          </a:p>
        </p:txBody>
      </p:sp>
      <p:pic>
        <p:nvPicPr>
          <p:cNvPr id="4" name="Obrázek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5" y="5877272"/>
            <a:ext cx="646123" cy="7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</TotalTime>
  <Words>611</Words>
  <Application>Microsoft Office PowerPoint</Application>
  <PresentationFormat>Předvádění na obrazovce (4:3)</PresentationFormat>
  <Paragraphs>201</Paragraphs>
  <Slides>12</Slides>
  <Notes>1</Notes>
  <HiddenSlides>11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3" baseType="lpstr">
      <vt:lpstr>Motiv systému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Karel Bräuer</dc:creator>
  <cp:lastModifiedBy>Karel Bräuer</cp:lastModifiedBy>
  <cp:revision>64</cp:revision>
  <dcterms:created xsi:type="dcterms:W3CDTF">2013-01-17T07:22:25Z</dcterms:created>
  <dcterms:modified xsi:type="dcterms:W3CDTF">2013-01-21T10:09:43Z</dcterms:modified>
</cp:coreProperties>
</file>